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sldSz cx="18288000" cy="10287000"/>
  <p:notesSz cx="6858000" cy="9144000"/>
  <p:embeddedFontLst>
    <p:embeddedFont>
      <p:font typeface="Bebas Neue Bold" panose="020B0600000101010101" charset="0"/>
      <p:regular r:id="rId12"/>
    </p:embeddedFont>
    <p:embeddedFont>
      <p:font typeface="DM Sans" pitchFamily="2" charset="0"/>
      <p:regular r:id="rId13"/>
    </p:embeddedFont>
    <p:embeddedFont>
      <p:font typeface="DM Sans Bold" charset="0"/>
      <p:regular r:id="rId14"/>
    </p:embeddedFont>
    <p:embeddedFont>
      <p:font typeface="DM Sans Italics" panose="020B0600000101010101" charset="0"/>
      <p:regular r:id="rId1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69" d="100"/>
          <a:sy n="69" d="100"/>
        </p:scale>
        <p:origin x="834" y="6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2/6/2026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2/6/2026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2/6/2026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2/6/2026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2/6/2026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2/6/2026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2/6/2026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2/6/2026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2/6/2026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2/6/2026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2/6/2026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2/6/2026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2.sv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png"/><Relationship Id="rId11" Type="http://schemas.openxmlformats.org/officeDocument/2006/relationships/image" Target="../media/image22.svg"/><Relationship Id="rId5" Type="http://schemas.openxmlformats.org/officeDocument/2006/relationships/image" Target="../media/image9.png"/><Relationship Id="rId10" Type="http://schemas.openxmlformats.org/officeDocument/2006/relationships/image" Target="../media/image21.png"/><Relationship Id="rId4" Type="http://schemas.openxmlformats.org/officeDocument/2006/relationships/image" Target="../media/image7.png"/><Relationship Id="rId9" Type="http://schemas.openxmlformats.org/officeDocument/2006/relationships/image" Target="../media/image20.svg"/></Relationships>
</file>

<file path=ppt/slides/_rels/slide2.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7.png"/><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2.svg"/><Relationship Id="rId7"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10.png"/><Relationship Id="rId10" Type="http://schemas.openxmlformats.org/officeDocument/2006/relationships/image" Target="../media/image6.png"/><Relationship Id="rId4" Type="http://schemas.openxmlformats.org/officeDocument/2006/relationships/image" Target="../media/image7.png"/><Relationship Id="rId9" Type="http://schemas.openxmlformats.org/officeDocument/2006/relationships/image" Target="../media/image13.svg"/></Relationships>
</file>

<file path=ppt/slides/_rels/slide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7.png"/><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9.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6.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6.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AE9FF"/>
        </a:solidFill>
        <a:effectLst/>
      </p:bgPr>
    </p:bg>
    <p:spTree>
      <p:nvGrpSpPr>
        <p:cNvPr id="1" name=""/>
        <p:cNvGrpSpPr/>
        <p:nvPr/>
      </p:nvGrpSpPr>
      <p:grpSpPr>
        <a:xfrm>
          <a:off x="0" y="0"/>
          <a:ext cx="0" cy="0"/>
          <a:chOff x="0" y="0"/>
          <a:chExt cx="0" cy="0"/>
        </a:xfrm>
      </p:grpSpPr>
      <p:sp>
        <p:nvSpPr>
          <p:cNvPr id="2" name="Freeform 2"/>
          <p:cNvSpPr/>
          <p:nvPr/>
        </p:nvSpPr>
        <p:spPr>
          <a:xfrm>
            <a:off x="-222002" y="-221424"/>
            <a:ext cx="18685176" cy="10804102"/>
          </a:xfrm>
          <a:custGeom>
            <a:avLst/>
            <a:gdLst/>
            <a:ahLst/>
            <a:cxnLst/>
            <a:rect l="l" t="t" r="r" b="b"/>
            <a:pathLst>
              <a:path w="18685176" h="10804102">
                <a:moveTo>
                  <a:pt x="0" y="0"/>
                </a:moveTo>
                <a:lnTo>
                  <a:pt x="18685176" y="0"/>
                </a:lnTo>
                <a:lnTo>
                  <a:pt x="18685176" y="10804102"/>
                </a:lnTo>
                <a:lnTo>
                  <a:pt x="0" y="10804102"/>
                </a:lnTo>
                <a:lnTo>
                  <a:pt x="0" y="0"/>
                </a:lnTo>
                <a:close/>
              </a:path>
            </a:pathLst>
          </a:custGeom>
          <a:blipFill>
            <a:blip r:embed="rId2">
              <a:alphaModFix amt="31999"/>
              <a:extLst>
                <a:ext uri="{96DAC541-7B7A-43D3-8B79-37D633B846F1}">
                  <asvg:svgBlip xmlns:asvg="http://schemas.microsoft.com/office/drawing/2016/SVG/main" r:embed="rId3"/>
                </a:ext>
              </a:extLst>
            </a:blip>
            <a:stretch>
              <a:fillRect l="-1504" t="-41243" r="-1755" b="-37339"/>
            </a:stretch>
          </a:blipFill>
        </p:spPr>
      </p:sp>
      <p:sp>
        <p:nvSpPr>
          <p:cNvPr id="3" name="TextBox 3"/>
          <p:cNvSpPr txBox="1"/>
          <p:nvPr/>
        </p:nvSpPr>
        <p:spPr>
          <a:xfrm>
            <a:off x="1028700" y="2790617"/>
            <a:ext cx="8733990" cy="3754873"/>
          </a:xfrm>
          <a:prstGeom prst="rect">
            <a:avLst/>
          </a:prstGeom>
        </p:spPr>
        <p:txBody>
          <a:bodyPr lIns="0" tIns="0" rIns="0" bIns="0" rtlCol="0" anchor="t">
            <a:spAutoFit/>
          </a:bodyPr>
          <a:lstStyle/>
          <a:p>
            <a:pPr marL="0" lvl="0" indent="0" algn="l">
              <a:lnSpc>
                <a:spcPts val="13555"/>
              </a:lnSpc>
              <a:spcBef>
                <a:spcPct val="0"/>
              </a:spcBef>
            </a:pPr>
            <a:r>
              <a:rPr lang="en-US" sz="18318" b="1" u="none" strike="noStrike" spc="-1007">
                <a:solidFill>
                  <a:srgbClr val="661CAB"/>
                </a:solidFill>
                <a:latin typeface="Bebas Neue Bold"/>
                <a:ea typeface="Bebas Neue Bold"/>
                <a:cs typeface="Bebas Neue Bold"/>
                <a:sym typeface="Bebas Neue Bold"/>
              </a:rPr>
              <a:t>ARTIFICIAL INTELLIGENCE</a:t>
            </a:r>
          </a:p>
        </p:txBody>
      </p:sp>
      <p:sp>
        <p:nvSpPr>
          <p:cNvPr id="4" name="Freeform 4"/>
          <p:cNvSpPr/>
          <p:nvPr/>
        </p:nvSpPr>
        <p:spPr>
          <a:xfrm>
            <a:off x="9531881" y="1666719"/>
            <a:ext cx="9144000" cy="8229600"/>
          </a:xfrm>
          <a:custGeom>
            <a:avLst/>
            <a:gdLst/>
            <a:ahLst/>
            <a:cxnLst/>
            <a:rect l="l" t="t" r="r" b="b"/>
            <a:pathLst>
              <a:path w="9144000" h="8229600">
                <a:moveTo>
                  <a:pt x="0" y="0"/>
                </a:moveTo>
                <a:lnTo>
                  <a:pt x="9144000" y="0"/>
                </a:lnTo>
                <a:lnTo>
                  <a:pt x="9144000" y="8229600"/>
                </a:lnTo>
                <a:lnTo>
                  <a:pt x="0" y="8229600"/>
                </a:lnTo>
                <a:lnTo>
                  <a:pt x="0" y="0"/>
                </a:lnTo>
                <a:close/>
              </a:path>
            </a:pathLst>
          </a:custGeom>
          <a:blipFill>
            <a:blip r:embed="rId4"/>
            <a:stretch>
              <a:fillRect/>
            </a:stretch>
          </a:blipFill>
        </p:spPr>
      </p:sp>
      <p:sp>
        <p:nvSpPr>
          <p:cNvPr id="5" name="Freeform 5"/>
          <p:cNvSpPr/>
          <p:nvPr/>
        </p:nvSpPr>
        <p:spPr>
          <a:xfrm>
            <a:off x="9531881" y="792324"/>
            <a:ext cx="7499589" cy="8702353"/>
          </a:xfrm>
          <a:custGeom>
            <a:avLst/>
            <a:gdLst/>
            <a:ahLst/>
            <a:cxnLst/>
            <a:rect l="l" t="t" r="r" b="b"/>
            <a:pathLst>
              <a:path w="7499589" h="8702353">
                <a:moveTo>
                  <a:pt x="0" y="0"/>
                </a:moveTo>
                <a:lnTo>
                  <a:pt x="7499588" y="0"/>
                </a:lnTo>
                <a:lnTo>
                  <a:pt x="7499588" y="8702352"/>
                </a:lnTo>
                <a:lnTo>
                  <a:pt x="0" y="8702352"/>
                </a:lnTo>
                <a:lnTo>
                  <a:pt x="0" y="0"/>
                </a:lnTo>
                <a:close/>
              </a:path>
            </a:pathLst>
          </a:custGeom>
          <a:blipFill>
            <a:blip r:embed="rId5"/>
            <a:stretch>
              <a:fillRect/>
            </a:stretch>
          </a:blipFill>
        </p:spPr>
      </p:sp>
      <p:sp>
        <p:nvSpPr>
          <p:cNvPr id="6" name="Freeform 6"/>
          <p:cNvSpPr/>
          <p:nvPr/>
        </p:nvSpPr>
        <p:spPr>
          <a:xfrm>
            <a:off x="13234074" y="3494458"/>
            <a:ext cx="3797395" cy="3298084"/>
          </a:xfrm>
          <a:custGeom>
            <a:avLst/>
            <a:gdLst/>
            <a:ahLst/>
            <a:cxnLst/>
            <a:rect l="l" t="t" r="r" b="b"/>
            <a:pathLst>
              <a:path w="3797395" h="3298084">
                <a:moveTo>
                  <a:pt x="0" y="0"/>
                </a:moveTo>
                <a:lnTo>
                  <a:pt x="3797395" y="0"/>
                </a:lnTo>
                <a:lnTo>
                  <a:pt x="3797395" y="3298084"/>
                </a:lnTo>
                <a:lnTo>
                  <a:pt x="0" y="3298084"/>
                </a:lnTo>
                <a:lnTo>
                  <a:pt x="0" y="0"/>
                </a:lnTo>
                <a:close/>
              </a:path>
            </a:pathLst>
          </a:custGeom>
          <a:blipFill>
            <a:blip r:embed="rId6"/>
            <a:stretch>
              <a:fillRect/>
            </a:stretch>
          </a:blipFill>
        </p:spPr>
      </p:sp>
      <p:sp>
        <p:nvSpPr>
          <p:cNvPr id="7" name="Freeform 7"/>
          <p:cNvSpPr/>
          <p:nvPr/>
        </p:nvSpPr>
        <p:spPr>
          <a:xfrm flipH="1">
            <a:off x="9762690" y="3494458"/>
            <a:ext cx="3797395" cy="3298084"/>
          </a:xfrm>
          <a:custGeom>
            <a:avLst/>
            <a:gdLst/>
            <a:ahLst/>
            <a:cxnLst/>
            <a:rect l="l" t="t" r="r" b="b"/>
            <a:pathLst>
              <a:path w="3797395" h="3298084">
                <a:moveTo>
                  <a:pt x="3797395" y="0"/>
                </a:moveTo>
                <a:lnTo>
                  <a:pt x="0" y="0"/>
                </a:lnTo>
                <a:lnTo>
                  <a:pt x="0" y="3298084"/>
                </a:lnTo>
                <a:lnTo>
                  <a:pt x="3797395" y="3298084"/>
                </a:lnTo>
                <a:lnTo>
                  <a:pt x="3797395" y="0"/>
                </a:lnTo>
                <a:close/>
              </a:path>
            </a:pathLst>
          </a:custGeom>
          <a:blipFill>
            <a:blip r:embed="rId6"/>
            <a:stretch>
              <a:fillRect/>
            </a:stretch>
          </a:blipFill>
        </p:spPr>
      </p:sp>
      <p:sp>
        <p:nvSpPr>
          <p:cNvPr id="8" name="Freeform 8"/>
          <p:cNvSpPr/>
          <p:nvPr/>
        </p:nvSpPr>
        <p:spPr>
          <a:xfrm rot="614709">
            <a:off x="16257763" y="626428"/>
            <a:ext cx="4060475" cy="3476781"/>
          </a:xfrm>
          <a:custGeom>
            <a:avLst/>
            <a:gdLst/>
            <a:ahLst/>
            <a:cxnLst/>
            <a:rect l="l" t="t" r="r" b="b"/>
            <a:pathLst>
              <a:path w="4060475" h="3476781">
                <a:moveTo>
                  <a:pt x="0" y="0"/>
                </a:moveTo>
                <a:lnTo>
                  <a:pt x="4060474" y="0"/>
                </a:lnTo>
                <a:lnTo>
                  <a:pt x="4060474" y="3476781"/>
                </a:lnTo>
                <a:lnTo>
                  <a:pt x="0" y="3476781"/>
                </a:lnTo>
                <a:lnTo>
                  <a:pt x="0" y="0"/>
                </a:lnTo>
                <a:close/>
              </a:path>
            </a:pathLst>
          </a:custGeom>
          <a:blipFill>
            <a:blip r:embed="rId7"/>
            <a:stretch>
              <a:fillRect/>
            </a:stretch>
          </a:blipFill>
        </p:spPr>
      </p:sp>
      <p:sp>
        <p:nvSpPr>
          <p:cNvPr id="9" name="Freeform 9"/>
          <p:cNvSpPr/>
          <p:nvPr/>
        </p:nvSpPr>
        <p:spPr>
          <a:xfrm rot="614709">
            <a:off x="9273267" y="8038852"/>
            <a:ext cx="1896123" cy="1623556"/>
          </a:xfrm>
          <a:custGeom>
            <a:avLst/>
            <a:gdLst/>
            <a:ahLst/>
            <a:cxnLst/>
            <a:rect l="l" t="t" r="r" b="b"/>
            <a:pathLst>
              <a:path w="1896123" h="1623556">
                <a:moveTo>
                  <a:pt x="0" y="0"/>
                </a:moveTo>
                <a:lnTo>
                  <a:pt x="1896123" y="0"/>
                </a:lnTo>
                <a:lnTo>
                  <a:pt x="1896123" y="1623556"/>
                </a:lnTo>
                <a:lnTo>
                  <a:pt x="0" y="1623556"/>
                </a:lnTo>
                <a:lnTo>
                  <a:pt x="0" y="0"/>
                </a:lnTo>
                <a:close/>
              </a:path>
            </a:pathLst>
          </a:custGeom>
          <a:blipFill>
            <a:blip r:embed="rId7"/>
            <a:stretch>
              <a:fillRect/>
            </a:stretch>
          </a:blipFill>
        </p:spPr>
      </p:sp>
      <p:sp>
        <p:nvSpPr>
          <p:cNvPr id="10" name="Freeform 10"/>
          <p:cNvSpPr/>
          <p:nvPr/>
        </p:nvSpPr>
        <p:spPr>
          <a:xfrm rot="-2700000">
            <a:off x="8583819" y="1553041"/>
            <a:ext cx="1896123" cy="1623556"/>
          </a:xfrm>
          <a:custGeom>
            <a:avLst/>
            <a:gdLst/>
            <a:ahLst/>
            <a:cxnLst/>
            <a:rect l="l" t="t" r="r" b="b"/>
            <a:pathLst>
              <a:path w="1896123" h="1623556">
                <a:moveTo>
                  <a:pt x="0" y="0"/>
                </a:moveTo>
                <a:lnTo>
                  <a:pt x="1896123" y="0"/>
                </a:lnTo>
                <a:lnTo>
                  <a:pt x="1896123" y="1623556"/>
                </a:lnTo>
                <a:lnTo>
                  <a:pt x="0" y="1623556"/>
                </a:lnTo>
                <a:lnTo>
                  <a:pt x="0" y="0"/>
                </a:lnTo>
                <a:close/>
              </a:path>
            </a:pathLst>
          </a:custGeom>
          <a:blipFill>
            <a:blip r:embed="rId7"/>
            <a:stretch>
              <a:fillRect/>
            </a:stretch>
          </a:blipFill>
        </p:spPr>
      </p:sp>
      <p:sp>
        <p:nvSpPr>
          <p:cNvPr id="11" name="Freeform 11"/>
          <p:cNvSpPr/>
          <p:nvPr/>
        </p:nvSpPr>
        <p:spPr>
          <a:xfrm rot="5400000">
            <a:off x="-1578996" y="56480"/>
            <a:ext cx="5775683" cy="8229600"/>
          </a:xfrm>
          <a:custGeom>
            <a:avLst/>
            <a:gdLst/>
            <a:ahLst/>
            <a:cxnLst/>
            <a:rect l="l" t="t" r="r" b="b"/>
            <a:pathLst>
              <a:path w="5775683" h="8229600">
                <a:moveTo>
                  <a:pt x="0" y="0"/>
                </a:moveTo>
                <a:lnTo>
                  <a:pt x="5775683" y="0"/>
                </a:lnTo>
                <a:lnTo>
                  <a:pt x="5775683" y="8229600"/>
                </a:lnTo>
                <a:lnTo>
                  <a:pt x="0" y="8229600"/>
                </a:lnTo>
                <a:lnTo>
                  <a:pt x="0" y="0"/>
                </a:lnTo>
                <a:close/>
              </a:path>
            </a:pathLst>
          </a:custGeom>
          <a:blipFill>
            <a:blip r:embed="rId8"/>
            <a:stretch>
              <a:fillRect/>
            </a:stretch>
          </a:blipFill>
        </p:spPr>
      </p:sp>
      <p:grpSp>
        <p:nvGrpSpPr>
          <p:cNvPr id="12" name="Group 12"/>
          <p:cNvGrpSpPr/>
          <p:nvPr/>
        </p:nvGrpSpPr>
        <p:grpSpPr>
          <a:xfrm>
            <a:off x="1028700" y="6057406"/>
            <a:ext cx="6162249" cy="976169"/>
            <a:chOff x="0" y="0"/>
            <a:chExt cx="1622979" cy="257098"/>
          </a:xfrm>
        </p:grpSpPr>
        <p:sp>
          <p:nvSpPr>
            <p:cNvPr id="13" name="Freeform 13"/>
            <p:cNvSpPr/>
            <p:nvPr/>
          </p:nvSpPr>
          <p:spPr>
            <a:xfrm>
              <a:off x="0" y="0"/>
              <a:ext cx="1622979" cy="257098"/>
            </a:xfrm>
            <a:custGeom>
              <a:avLst/>
              <a:gdLst/>
              <a:ahLst/>
              <a:cxnLst/>
              <a:rect l="l" t="t" r="r" b="b"/>
              <a:pathLst>
                <a:path w="1622979" h="257098">
                  <a:moveTo>
                    <a:pt x="0" y="0"/>
                  </a:moveTo>
                  <a:lnTo>
                    <a:pt x="1622979" y="0"/>
                  </a:lnTo>
                  <a:lnTo>
                    <a:pt x="1622979" y="257098"/>
                  </a:lnTo>
                  <a:lnTo>
                    <a:pt x="0" y="257098"/>
                  </a:lnTo>
                  <a:close/>
                </a:path>
              </a:pathLst>
            </a:custGeom>
            <a:solidFill>
              <a:srgbClr val="883ECD"/>
            </a:solidFill>
          </p:spPr>
        </p:sp>
        <p:sp>
          <p:nvSpPr>
            <p:cNvPr id="14" name="TextBox 14"/>
            <p:cNvSpPr txBox="1"/>
            <p:nvPr/>
          </p:nvSpPr>
          <p:spPr>
            <a:xfrm>
              <a:off x="0" y="-38100"/>
              <a:ext cx="1622979" cy="295198"/>
            </a:xfrm>
            <a:prstGeom prst="rect">
              <a:avLst/>
            </a:prstGeom>
          </p:spPr>
          <p:txBody>
            <a:bodyPr lIns="50800" tIns="50800" rIns="50800" bIns="50800" rtlCol="0" anchor="ctr"/>
            <a:lstStyle/>
            <a:p>
              <a:pPr algn="ctr">
                <a:lnSpc>
                  <a:spcPts val="2659"/>
                </a:lnSpc>
                <a:spcBef>
                  <a:spcPct val="0"/>
                </a:spcBef>
              </a:pPr>
              <a:endParaRPr/>
            </a:p>
          </p:txBody>
        </p:sp>
      </p:grpSp>
      <p:sp>
        <p:nvSpPr>
          <p:cNvPr id="15" name="TextBox 15"/>
          <p:cNvSpPr txBox="1"/>
          <p:nvPr/>
        </p:nvSpPr>
        <p:spPr>
          <a:xfrm>
            <a:off x="827951" y="6053551"/>
            <a:ext cx="6563747" cy="879104"/>
          </a:xfrm>
          <a:prstGeom prst="rect">
            <a:avLst/>
          </a:prstGeom>
        </p:spPr>
        <p:txBody>
          <a:bodyPr lIns="0" tIns="0" rIns="0" bIns="0" rtlCol="0" anchor="t">
            <a:spAutoFit/>
          </a:bodyPr>
          <a:lstStyle/>
          <a:p>
            <a:pPr algn="ctr">
              <a:lnSpc>
                <a:spcPts val="7195"/>
              </a:lnSpc>
              <a:spcBef>
                <a:spcPct val="0"/>
              </a:spcBef>
            </a:pPr>
            <a:r>
              <a:rPr lang="en-US" sz="5139" b="1" spc="-200">
                <a:solidFill>
                  <a:srgbClr val="FF9ADB"/>
                </a:solidFill>
                <a:latin typeface="DM Sans Bold"/>
                <a:ea typeface="DM Sans Bold"/>
                <a:cs typeface="DM Sans Bold"/>
                <a:sym typeface="DM Sans Bold"/>
              </a:rPr>
              <a:t>AND ITS INFLUENCE</a:t>
            </a:r>
          </a:p>
        </p:txBody>
      </p:sp>
      <p:grpSp>
        <p:nvGrpSpPr>
          <p:cNvPr id="16" name="Group 16"/>
          <p:cNvGrpSpPr/>
          <p:nvPr/>
        </p:nvGrpSpPr>
        <p:grpSpPr>
          <a:xfrm>
            <a:off x="1028700" y="7248669"/>
            <a:ext cx="8585693" cy="647928"/>
            <a:chOff x="0" y="0"/>
            <a:chExt cx="11447591" cy="863905"/>
          </a:xfrm>
        </p:grpSpPr>
        <p:grpSp>
          <p:nvGrpSpPr>
            <p:cNvPr id="17" name="Group 17"/>
            <p:cNvGrpSpPr/>
            <p:nvPr/>
          </p:nvGrpSpPr>
          <p:grpSpPr>
            <a:xfrm>
              <a:off x="0" y="0"/>
              <a:ext cx="10888080" cy="863905"/>
              <a:chOff x="0" y="0"/>
              <a:chExt cx="1828079" cy="145047"/>
            </a:xfrm>
          </p:grpSpPr>
          <p:sp>
            <p:nvSpPr>
              <p:cNvPr id="18" name="Freeform 18"/>
              <p:cNvSpPr/>
              <p:nvPr/>
            </p:nvSpPr>
            <p:spPr>
              <a:xfrm>
                <a:off x="0" y="0"/>
                <a:ext cx="1828079" cy="145047"/>
              </a:xfrm>
              <a:custGeom>
                <a:avLst/>
                <a:gdLst/>
                <a:ahLst/>
                <a:cxnLst/>
                <a:rect l="l" t="t" r="r" b="b"/>
                <a:pathLst>
                  <a:path w="1828079" h="145047">
                    <a:moveTo>
                      <a:pt x="0" y="0"/>
                    </a:moveTo>
                    <a:lnTo>
                      <a:pt x="1828079" y="0"/>
                    </a:lnTo>
                    <a:lnTo>
                      <a:pt x="1828079" y="145047"/>
                    </a:lnTo>
                    <a:lnTo>
                      <a:pt x="0" y="145047"/>
                    </a:lnTo>
                    <a:close/>
                  </a:path>
                </a:pathLst>
              </a:custGeom>
              <a:solidFill>
                <a:srgbClr val="FF9ADB"/>
              </a:solidFill>
            </p:spPr>
          </p:sp>
          <p:sp>
            <p:nvSpPr>
              <p:cNvPr id="19" name="TextBox 19"/>
              <p:cNvSpPr txBox="1"/>
              <p:nvPr/>
            </p:nvSpPr>
            <p:spPr>
              <a:xfrm>
                <a:off x="0" y="-38100"/>
                <a:ext cx="1828079" cy="183147"/>
              </a:xfrm>
              <a:prstGeom prst="rect">
                <a:avLst/>
              </a:prstGeom>
            </p:spPr>
            <p:txBody>
              <a:bodyPr lIns="50800" tIns="50800" rIns="50800" bIns="50800" rtlCol="0" anchor="ctr"/>
              <a:lstStyle/>
              <a:p>
                <a:pPr algn="ctr">
                  <a:lnSpc>
                    <a:spcPts val="2659"/>
                  </a:lnSpc>
                </a:pPr>
                <a:endParaRPr/>
              </a:p>
            </p:txBody>
          </p:sp>
        </p:grpSp>
        <p:sp>
          <p:nvSpPr>
            <p:cNvPr id="20" name="TextBox 20"/>
            <p:cNvSpPr txBox="1"/>
            <p:nvPr/>
          </p:nvSpPr>
          <p:spPr>
            <a:xfrm>
              <a:off x="173480" y="1929"/>
              <a:ext cx="11274111" cy="783847"/>
            </a:xfrm>
            <a:prstGeom prst="rect">
              <a:avLst/>
            </a:prstGeom>
          </p:spPr>
          <p:txBody>
            <a:bodyPr lIns="0" tIns="0" rIns="0" bIns="0" rtlCol="0" anchor="t">
              <a:spAutoFit/>
            </a:bodyPr>
            <a:lstStyle/>
            <a:p>
              <a:pPr algn="l">
                <a:lnSpc>
                  <a:spcPts val="4917"/>
                </a:lnSpc>
                <a:spcBef>
                  <a:spcPct val="0"/>
                </a:spcBef>
              </a:pPr>
              <a:r>
                <a:rPr lang="en-US" sz="3512" i="1">
                  <a:solidFill>
                    <a:srgbClr val="FFFFFF"/>
                  </a:solidFill>
                  <a:latin typeface="DM Sans Italics"/>
                  <a:ea typeface="DM Sans Italics"/>
                  <a:cs typeface="DM Sans Italics"/>
                  <a:sym typeface="DM Sans Italics"/>
                </a:rPr>
                <a:t>Everyday Uses and Future Possibilities</a:t>
              </a:r>
            </a:p>
          </p:txBody>
        </p:sp>
      </p:grpSp>
      <p:sp>
        <p:nvSpPr>
          <p:cNvPr id="21" name="Freeform 21"/>
          <p:cNvSpPr/>
          <p:nvPr/>
        </p:nvSpPr>
        <p:spPr>
          <a:xfrm rot="5400000" flipH="1" flipV="1">
            <a:off x="12244930" y="-933912"/>
            <a:ext cx="5775683" cy="8229600"/>
          </a:xfrm>
          <a:custGeom>
            <a:avLst/>
            <a:gdLst/>
            <a:ahLst/>
            <a:cxnLst/>
            <a:rect l="l" t="t" r="r" b="b"/>
            <a:pathLst>
              <a:path w="5775683" h="8229600">
                <a:moveTo>
                  <a:pt x="5775683" y="8229600"/>
                </a:moveTo>
                <a:lnTo>
                  <a:pt x="0" y="8229600"/>
                </a:lnTo>
                <a:lnTo>
                  <a:pt x="0" y="0"/>
                </a:lnTo>
                <a:lnTo>
                  <a:pt x="5775683" y="0"/>
                </a:lnTo>
                <a:lnTo>
                  <a:pt x="5775683" y="8229600"/>
                </a:lnTo>
                <a:close/>
              </a:path>
            </a:pathLst>
          </a:custGeom>
          <a:blipFill>
            <a:blip r:embed="rId8"/>
            <a:stretch>
              <a:fillRect/>
            </a:stretch>
          </a:blipFill>
        </p:spPr>
      </p:sp>
      <p:sp>
        <p:nvSpPr>
          <p:cNvPr id="22" name="TextBox 22"/>
          <p:cNvSpPr txBox="1"/>
          <p:nvPr/>
        </p:nvSpPr>
        <p:spPr>
          <a:xfrm>
            <a:off x="1259509" y="1516745"/>
            <a:ext cx="3597019" cy="464358"/>
          </a:xfrm>
          <a:prstGeom prst="rect">
            <a:avLst/>
          </a:prstGeom>
        </p:spPr>
        <p:txBody>
          <a:bodyPr lIns="0" tIns="0" rIns="0" bIns="0" rtlCol="0" anchor="t">
            <a:spAutoFit/>
          </a:bodyPr>
          <a:lstStyle/>
          <a:p>
            <a:pPr algn="l">
              <a:lnSpc>
                <a:spcPts val="3779"/>
              </a:lnSpc>
              <a:spcBef>
                <a:spcPct val="0"/>
              </a:spcBef>
            </a:pPr>
            <a:r>
              <a:rPr lang="en-US" sz="2699" b="1" spc="-202" dirty="0">
                <a:solidFill>
                  <a:srgbClr val="661CAB"/>
                </a:solidFill>
                <a:latin typeface="DM Sans Bold"/>
                <a:ea typeface="DM Sans Bold"/>
                <a:cs typeface="DM Sans Bold"/>
                <a:sym typeface="DM Sans Bold"/>
              </a:rPr>
              <a:t> COMPANY NAME</a:t>
            </a:r>
          </a:p>
        </p:txBody>
      </p:sp>
      <p:sp>
        <p:nvSpPr>
          <p:cNvPr id="23" name="TextBox 23"/>
          <p:cNvSpPr txBox="1"/>
          <p:nvPr/>
        </p:nvSpPr>
        <p:spPr>
          <a:xfrm>
            <a:off x="1028700" y="8267335"/>
            <a:ext cx="3425104" cy="464358"/>
          </a:xfrm>
          <a:prstGeom prst="rect">
            <a:avLst/>
          </a:prstGeom>
        </p:spPr>
        <p:txBody>
          <a:bodyPr lIns="0" tIns="0" rIns="0" bIns="0" rtlCol="0" anchor="t">
            <a:spAutoFit/>
          </a:bodyPr>
          <a:lstStyle/>
          <a:p>
            <a:pPr marL="0" lvl="0" indent="0" algn="l">
              <a:lnSpc>
                <a:spcPts val="3779"/>
              </a:lnSpc>
              <a:spcBef>
                <a:spcPct val="0"/>
              </a:spcBef>
            </a:pPr>
            <a:r>
              <a:rPr lang="en-US" sz="2699" b="1" dirty="0">
                <a:solidFill>
                  <a:schemeClr val="accent4">
                    <a:lumMod val="75000"/>
                  </a:schemeClr>
                </a:solidFill>
                <a:latin typeface="DM Sans Bold"/>
                <a:ea typeface="DM Sans Bold"/>
                <a:cs typeface="DM Sans Bold"/>
                <a:sym typeface="DM Sans Bold"/>
              </a:rPr>
              <a:t>Feb 00</a:t>
            </a:r>
            <a:r>
              <a:rPr lang="en-US" sz="2699" b="1" u="none" strike="noStrike" dirty="0">
                <a:solidFill>
                  <a:schemeClr val="accent4">
                    <a:lumMod val="75000"/>
                  </a:schemeClr>
                </a:solidFill>
                <a:latin typeface="DM Sans Bold"/>
                <a:ea typeface="DM Sans Bold"/>
                <a:cs typeface="DM Sans Bold"/>
                <a:sym typeface="DM Sans Bold"/>
              </a:rPr>
              <a:t>, 2026</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AE9FF"/>
        </a:solidFill>
        <a:effectLst/>
      </p:bgPr>
    </p:bg>
    <p:spTree>
      <p:nvGrpSpPr>
        <p:cNvPr id="1" name=""/>
        <p:cNvGrpSpPr/>
        <p:nvPr/>
      </p:nvGrpSpPr>
      <p:grpSpPr>
        <a:xfrm>
          <a:off x="0" y="0"/>
          <a:ext cx="0" cy="0"/>
          <a:chOff x="0" y="0"/>
          <a:chExt cx="0" cy="0"/>
        </a:xfrm>
      </p:grpSpPr>
      <p:sp>
        <p:nvSpPr>
          <p:cNvPr id="2" name="Freeform 2"/>
          <p:cNvSpPr/>
          <p:nvPr/>
        </p:nvSpPr>
        <p:spPr>
          <a:xfrm>
            <a:off x="-222002" y="-221424"/>
            <a:ext cx="18685176" cy="10804102"/>
          </a:xfrm>
          <a:custGeom>
            <a:avLst/>
            <a:gdLst/>
            <a:ahLst/>
            <a:cxnLst/>
            <a:rect l="l" t="t" r="r" b="b"/>
            <a:pathLst>
              <a:path w="18685176" h="10804102">
                <a:moveTo>
                  <a:pt x="0" y="0"/>
                </a:moveTo>
                <a:lnTo>
                  <a:pt x="18685176" y="0"/>
                </a:lnTo>
                <a:lnTo>
                  <a:pt x="18685176" y="10804102"/>
                </a:lnTo>
                <a:lnTo>
                  <a:pt x="0" y="10804102"/>
                </a:lnTo>
                <a:lnTo>
                  <a:pt x="0" y="0"/>
                </a:lnTo>
                <a:close/>
              </a:path>
            </a:pathLst>
          </a:custGeom>
          <a:blipFill>
            <a:blip r:embed="rId2">
              <a:alphaModFix amt="31999"/>
              <a:extLst>
                <a:ext uri="{96DAC541-7B7A-43D3-8B79-37D633B846F1}">
                  <asvg:svgBlip xmlns:asvg="http://schemas.microsoft.com/office/drawing/2016/SVG/main" r:embed="rId3"/>
                </a:ext>
              </a:extLst>
            </a:blip>
            <a:stretch>
              <a:fillRect l="-1504" t="-41243" r="-1755" b="-37339"/>
            </a:stretch>
          </a:blipFill>
        </p:spPr>
      </p:sp>
      <p:sp>
        <p:nvSpPr>
          <p:cNvPr id="3" name="Freeform 3"/>
          <p:cNvSpPr/>
          <p:nvPr/>
        </p:nvSpPr>
        <p:spPr>
          <a:xfrm rot="-5400000">
            <a:off x="4773905" y="-1083319"/>
            <a:ext cx="8740190" cy="12453638"/>
          </a:xfrm>
          <a:custGeom>
            <a:avLst/>
            <a:gdLst/>
            <a:ahLst/>
            <a:cxnLst/>
            <a:rect l="l" t="t" r="r" b="b"/>
            <a:pathLst>
              <a:path w="8740190" h="12453638">
                <a:moveTo>
                  <a:pt x="0" y="0"/>
                </a:moveTo>
                <a:lnTo>
                  <a:pt x="8740190" y="0"/>
                </a:lnTo>
                <a:lnTo>
                  <a:pt x="8740190" y="12453638"/>
                </a:lnTo>
                <a:lnTo>
                  <a:pt x="0" y="12453638"/>
                </a:lnTo>
                <a:lnTo>
                  <a:pt x="0" y="0"/>
                </a:lnTo>
                <a:close/>
              </a:path>
            </a:pathLst>
          </a:custGeom>
          <a:blipFill>
            <a:blip r:embed="rId4"/>
            <a:stretch>
              <a:fillRect/>
            </a:stretch>
          </a:blipFill>
        </p:spPr>
      </p:sp>
      <p:grpSp>
        <p:nvGrpSpPr>
          <p:cNvPr id="4" name="Group 4"/>
          <p:cNvGrpSpPr/>
          <p:nvPr/>
        </p:nvGrpSpPr>
        <p:grpSpPr>
          <a:xfrm>
            <a:off x="4518448" y="3037100"/>
            <a:ext cx="9251104" cy="2512975"/>
            <a:chOff x="0" y="0"/>
            <a:chExt cx="2436505" cy="661853"/>
          </a:xfrm>
        </p:grpSpPr>
        <p:sp>
          <p:nvSpPr>
            <p:cNvPr id="5" name="Freeform 5"/>
            <p:cNvSpPr/>
            <p:nvPr/>
          </p:nvSpPr>
          <p:spPr>
            <a:xfrm>
              <a:off x="0" y="0"/>
              <a:ext cx="2436505" cy="661853"/>
            </a:xfrm>
            <a:custGeom>
              <a:avLst/>
              <a:gdLst/>
              <a:ahLst/>
              <a:cxnLst/>
              <a:rect l="l" t="t" r="r" b="b"/>
              <a:pathLst>
                <a:path w="2436505" h="661853">
                  <a:moveTo>
                    <a:pt x="0" y="0"/>
                  </a:moveTo>
                  <a:lnTo>
                    <a:pt x="2436505" y="0"/>
                  </a:lnTo>
                  <a:lnTo>
                    <a:pt x="2436505" y="661853"/>
                  </a:lnTo>
                  <a:lnTo>
                    <a:pt x="0" y="661853"/>
                  </a:lnTo>
                  <a:close/>
                </a:path>
              </a:pathLst>
            </a:custGeom>
            <a:solidFill>
              <a:srgbClr val="FFFFFF"/>
            </a:solidFill>
          </p:spPr>
        </p:sp>
        <p:sp>
          <p:nvSpPr>
            <p:cNvPr id="6" name="TextBox 6"/>
            <p:cNvSpPr txBox="1"/>
            <p:nvPr/>
          </p:nvSpPr>
          <p:spPr>
            <a:xfrm>
              <a:off x="0" y="-38100"/>
              <a:ext cx="2436505" cy="699953"/>
            </a:xfrm>
            <a:prstGeom prst="rect">
              <a:avLst/>
            </a:prstGeom>
          </p:spPr>
          <p:txBody>
            <a:bodyPr lIns="50800" tIns="50800" rIns="50800" bIns="50800" rtlCol="0" anchor="ctr"/>
            <a:lstStyle/>
            <a:p>
              <a:pPr algn="ctr">
                <a:lnSpc>
                  <a:spcPts val="2659"/>
                </a:lnSpc>
              </a:pPr>
              <a:endParaRPr/>
            </a:p>
          </p:txBody>
        </p:sp>
      </p:grpSp>
      <p:sp>
        <p:nvSpPr>
          <p:cNvPr id="7" name="TextBox 7"/>
          <p:cNvSpPr txBox="1"/>
          <p:nvPr/>
        </p:nvSpPr>
        <p:spPr>
          <a:xfrm>
            <a:off x="4134175" y="3768747"/>
            <a:ext cx="9972821" cy="2623569"/>
          </a:xfrm>
          <a:prstGeom prst="rect">
            <a:avLst/>
          </a:prstGeom>
        </p:spPr>
        <p:txBody>
          <a:bodyPr lIns="0" tIns="0" rIns="0" bIns="0" rtlCol="0" anchor="t">
            <a:spAutoFit/>
          </a:bodyPr>
          <a:lstStyle/>
          <a:p>
            <a:pPr marL="0" lvl="0" indent="0" algn="ctr">
              <a:lnSpc>
                <a:spcPts val="17796"/>
              </a:lnSpc>
              <a:spcBef>
                <a:spcPct val="0"/>
              </a:spcBef>
            </a:pPr>
            <a:r>
              <a:rPr lang="en-US" sz="24049" b="1" spc="-1322">
                <a:solidFill>
                  <a:srgbClr val="661CAB"/>
                </a:solidFill>
                <a:latin typeface="Bebas Neue Bold"/>
                <a:ea typeface="Bebas Neue Bold"/>
                <a:cs typeface="Bebas Neue Bold"/>
                <a:sym typeface="Bebas Neue Bold"/>
              </a:rPr>
              <a:t>THANK YOU</a:t>
            </a:r>
          </a:p>
        </p:txBody>
      </p:sp>
      <p:grpSp>
        <p:nvGrpSpPr>
          <p:cNvPr id="8" name="Group 8"/>
          <p:cNvGrpSpPr/>
          <p:nvPr/>
        </p:nvGrpSpPr>
        <p:grpSpPr>
          <a:xfrm>
            <a:off x="8684989" y="2209090"/>
            <a:ext cx="844020" cy="208856"/>
            <a:chOff x="0" y="0"/>
            <a:chExt cx="1125361" cy="278475"/>
          </a:xfrm>
        </p:grpSpPr>
        <p:grpSp>
          <p:nvGrpSpPr>
            <p:cNvPr id="9" name="Group 9"/>
            <p:cNvGrpSpPr/>
            <p:nvPr/>
          </p:nvGrpSpPr>
          <p:grpSpPr>
            <a:xfrm>
              <a:off x="0" y="0"/>
              <a:ext cx="278475" cy="278475"/>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9ADB"/>
              </a:solidFill>
            </p:spPr>
          </p:sp>
          <p:sp>
            <p:nvSpPr>
              <p:cNvPr id="11" name="TextBox 11"/>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2" name="Group 12"/>
            <p:cNvGrpSpPr/>
            <p:nvPr/>
          </p:nvGrpSpPr>
          <p:grpSpPr>
            <a:xfrm>
              <a:off x="416011" y="0"/>
              <a:ext cx="278475" cy="278475"/>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2A9F1"/>
              </a:solidFill>
            </p:spPr>
          </p:sp>
          <p:sp>
            <p:nvSpPr>
              <p:cNvPr id="14" name="TextBox 1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5" name="Group 15"/>
            <p:cNvGrpSpPr/>
            <p:nvPr/>
          </p:nvGrpSpPr>
          <p:grpSpPr>
            <a:xfrm>
              <a:off x="846886" y="0"/>
              <a:ext cx="278475" cy="278475"/>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83ECD"/>
              </a:solidFill>
            </p:spPr>
          </p:sp>
          <p:sp>
            <p:nvSpPr>
              <p:cNvPr id="17" name="TextBox 1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grpSp>
        <p:nvGrpSpPr>
          <p:cNvPr id="18" name="Group 18"/>
          <p:cNvGrpSpPr/>
          <p:nvPr/>
        </p:nvGrpSpPr>
        <p:grpSpPr>
          <a:xfrm>
            <a:off x="5749367" y="5547851"/>
            <a:ext cx="6742437" cy="905021"/>
            <a:chOff x="0" y="0"/>
            <a:chExt cx="1915389" cy="257098"/>
          </a:xfrm>
        </p:grpSpPr>
        <p:sp>
          <p:nvSpPr>
            <p:cNvPr id="19" name="Freeform 19"/>
            <p:cNvSpPr/>
            <p:nvPr/>
          </p:nvSpPr>
          <p:spPr>
            <a:xfrm>
              <a:off x="0" y="0"/>
              <a:ext cx="1915389" cy="257098"/>
            </a:xfrm>
            <a:custGeom>
              <a:avLst/>
              <a:gdLst/>
              <a:ahLst/>
              <a:cxnLst/>
              <a:rect l="l" t="t" r="r" b="b"/>
              <a:pathLst>
                <a:path w="1915389" h="257098">
                  <a:moveTo>
                    <a:pt x="0" y="0"/>
                  </a:moveTo>
                  <a:lnTo>
                    <a:pt x="1915389" y="0"/>
                  </a:lnTo>
                  <a:lnTo>
                    <a:pt x="1915389" y="257098"/>
                  </a:lnTo>
                  <a:lnTo>
                    <a:pt x="0" y="257098"/>
                  </a:lnTo>
                  <a:close/>
                </a:path>
              </a:pathLst>
            </a:custGeom>
            <a:solidFill>
              <a:srgbClr val="883ECD"/>
            </a:solidFill>
          </p:spPr>
        </p:sp>
        <p:sp>
          <p:nvSpPr>
            <p:cNvPr id="20" name="TextBox 20"/>
            <p:cNvSpPr txBox="1"/>
            <p:nvPr/>
          </p:nvSpPr>
          <p:spPr>
            <a:xfrm>
              <a:off x="0" y="-38100"/>
              <a:ext cx="1915389" cy="295198"/>
            </a:xfrm>
            <a:prstGeom prst="rect">
              <a:avLst/>
            </a:prstGeom>
          </p:spPr>
          <p:txBody>
            <a:bodyPr lIns="50800" tIns="50800" rIns="50800" bIns="50800" rtlCol="0" anchor="ctr"/>
            <a:lstStyle/>
            <a:p>
              <a:pPr algn="l">
                <a:lnSpc>
                  <a:spcPts val="2659"/>
                </a:lnSpc>
                <a:spcBef>
                  <a:spcPct val="0"/>
                </a:spcBef>
              </a:pPr>
              <a:endParaRPr/>
            </a:p>
          </p:txBody>
        </p:sp>
      </p:grpSp>
      <p:grpSp>
        <p:nvGrpSpPr>
          <p:cNvPr id="21" name="Group 21"/>
          <p:cNvGrpSpPr/>
          <p:nvPr/>
        </p:nvGrpSpPr>
        <p:grpSpPr>
          <a:xfrm>
            <a:off x="8721990" y="6883621"/>
            <a:ext cx="844020" cy="208856"/>
            <a:chOff x="0" y="0"/>
            <a:chExt cx="1125361" cy="278475"/>
          </a:xfrm>
        </p:grpSpPr>
        <p:grpSp>
          <p:nvGrpSpPr>
            <p:cNvPr id="22" name="Group 22"/>
            <p:cNvGrpSpPr/>
            <p:nvPr/>
          </p:nvGrpSpPr>
          <p:grpSpPr>
            <a:xfrm>
              <a:off x="0" y="0"/>
              <a:ext cx="278475" cy="278475"/>
              <a:chOff x="0" y="0"/>
              <a:chExt cx="812800" cy="812800"/>
            </a:xfrm>
          </p:grpSpPr>
          <p:sp>
            <p:nvSpPr>
              <p:cNvPr id="23" name="Freeform 2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9ADB"/>
              </a:solidFill>
            </p:spPr>
          </p:sp>
          <p:sp>
            <p:nvSpPr>
              <p:cNvPr id="24" name="TextBox 2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5" name="Group 25"/>
            <p:cNvGrpSpPr/>
            <p:nvPr/>
          </p:nvGrpSpPr>
          <p:grpSpPr>
            <a:xfrm>
              <a:off x="416011" y="0"/>
              <a:ext cx="278475" cy="278475"/>
              <a:chOff x="0" y="0"/>
              <a:chExt cx="812800" cy="812800"/>
            </a:xfrm>
          </p:grpSpPr>
          <p:sp>
            <p:nvSpPr>
              <p:cNvPr id="26" name="Freeform 2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2A9F1"/>
              </a:solidFill>
            </p:spPr>
          </p:sp>
          <p:sp>
            <p:nvSpPr>
              <p:cNvPr id="27" name="TextBox 2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8" name="Group 28"/>
            <p:cNvGrpSpPr/>
            <p:nvPr/>
          </p:nvGrpSpPr>
          <p:grpSpPr>
            <a:xfrm>
              <a:off x="846886" y="0"/>
              <a:ext cx="278475" cy="278475"/>
              <a:chOff x="0" y="0"/>
              <a:chExt cx="812800" cy="812800"/>
            </a:xfrm>
          </p:grpSpPr>
          <p:sp>
            <p:nvSpPr>
              <p:cNvPr id="29" name="Freeform 2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83ECD"/>
              </a:solidFill>
            </p:spPr>
          </p:sp>
          <p:sp>
            <p:nvSpPr>
              <p:cNvPr id="30" name="TextBox 3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sp>
        <p:nvSpPr>
          <p:cNvPr id="31" name="Freeform 31"/>
          <p:cNvSpPr/>
          <p:nvPr/>
        </p:nvSpPr>
        <p:spPr>
          <a:xfrm>
            <a:off x="1063429" y="7981917"/>
            <a:ext cx="4709353" cy="4016506"/>
          </a:xfrm>
          <a:custGeom>
            <a:avLst/>
            <a:gdLst/>
            <a:ahLst/>
            <a:cxnLst/>
            <a:rect l="l" t="t" r="r" b="b"/>
            <a:pathLst>
              <a:path w="4709353" h="4016506">
                <a:moveTo>
                  <a:pt x="0" y="0"/>
                </a:moveTo>
                <a:lnTo>
                  <a:pt x="4709353" y="0"/>
                </a:lnTo>
                <a:lnTo>
                  <a:pt x="4709353" y="4016506"/>
                </a:lnTo>
                <a:lnTo>
                  <a:pt x="0" y="4016506"/>
                </a:lnTo>
                <a:lnTo>
                  <a:pt x="0" y="0"/>
                </a:lnTo>
                <a:close/>
              </a:path>
            </a:pathLst>
          </a:custGeom>
          <a:blipFill>
            <a:blip r:embed="rId5"/>
            <a:stretch>
              <a:fillRect/>
            </a:stretch>
          </a:blipFill>
        </p:spPr>
      </p:sp>
      <p:sp>
        <p:nvSpPr>
          <p:cNvPr id="32" name="Freeform 32"/>
          <p:cNvSpPr/>
          <p:nvPr/>
        </p:nvSpPr>
        <p:spPr>
          <a:xfrm flipH="1">
            <a:off x="1709391" y="5572564"/>
            <a:ext cx="2064321" cy="1760615"/>
          </a:xfrm>
          <a:custGeom>
            <a:avLst/>
            <a:gdLst/>
            <a:ahLst/>
            <a:cxnLst/>
            <a:rect l="l" t="t" r="r" b="b"/>
            <a:pathLst>
              <a:path w="2064321" h="1760615">
                <a:moveTo>
                  <a:pt x="2064321" y="0"/>
                </a:moveTo>
                <a:lnTo>
                  <a:pt x="0" y="0"/>
                </a:lnTo>
                <a:lnTo>
                  <a:pt x="0" y="1760615"/>
                </a:lnTo>
                <a:lnTo>
                  <a:pt x="2064321" y="1760615"/>
                </a:lnTo>
                <a:lnTo>
                  <a:pt x="2064321" y="0"/>
                </a:lnTo>
                <a:close/>
              </a:path>
            </a:pathLst>
          </a:custGeom>
          <a:blipFill>
            <a:blip r:embed="rId5"/>
            <a:stretch>
              <a:fillRect/>
            </a:stretch>
          </a:blipFill>
        </p:spPr>
      </p:sp>
      <p:sp>
        <p:nvSpPr>
          <p:cNvPr id="33" name="Freeform 33"/>
          <p:cNvSpPr/>
          <p:nvPr/>
        </p:nvSpPr>
        <p:spPr>
          <a:xfrm>
            <a:off x="14130410" y="5572564"/>
            <a:ext cx="2064321" cy="1760615"/>
          </a:xfrm>
          <a:custGeom>
            <a:avLst/>
            <a:gdLst/>
            <a:ahLst/>
            <a:cxnLst/>
            <a:rect l="l" t="t" r="r" b="b"/>
            <a:pathLst>
              <a:path w="2064321" h="1760615">
                <a:moveTo>
                  <a:pt x="0" y="0"/>
                </a:moveTo>
                <a:lnTo>
                  <a:pt x="2064322" y="0"/>
                </a:lnTo>
                <a:lnTo>
                  <a:pt x="2064322" y="1760615"/>
                </a:lnTo>
                <a:lnTo>
                  <a:pt x="0" y="1760615"/>
                </a:lnTo>
                <a:lnTo>
                  <a:pt x="0" y="0"/>
                </a:lnTo>
                <a:close/>
              </a:path>
            </a:pathLst>
          </a:custGeom>
          <a:blipFill>
            <a:blip r:embed="rId5"/>
            <a:stretch>
              <a:fillRect/>
            </a:stretch>
          </a:blipFill>
        </p:spPr>
      </p:sp>
      <p:sp>
        <p:nvSpPr>
          <p:cNvPr id="34" name="Freeform 34"/>
          <p:cNvSpPr/>
          <p:nvPr/>
        </p:nvSpPr>
        <p:spPr>
          <a:xfrm flipH="1">
            <a:off x="12549947" y="7981917"/>
            <a:ext cx="4709353" cy="4016506"/>
          </a:xfrm>
          <a:custGeom>
            <a:avLst/>
            <a:gdLst/>
            <a:ahLst/>
            <a:cxnLst/>
            <a:rect l="l" t="t" r="r" b="b"/>
            <a:pathLst>
              <a:path w="4709353" h="4016506">
                <a:moveTo>
                  <a:pt x="4709353" y="0"/>
                </a:moveTo>
                <a:lnTo>
                  <a:pt x="0" y="0"/>
                </a:lnTo>
                <a:lnTo>
                  <a:pt x="0" y="4016506"/>
                </a:lnTo>
                <a:lnTo>
                  <a:pt x="4709353" y="4016506"/>
                </a:lnTo>
                <a:lnTo>
                  <a:pt x="4709353" y="0"/>
                </a:lnTo>
                <a:close/>
              </a:path>
            </a:pathLst>
          </a:custGeom>
          <a:blipFill>
            <a:blip r:embed="rId5"/>
            <a:stretch>
              <a:fillRect/>
            </a:stretch>
          </a:blipFill>
        </p:spPr>
      </p:sp>
      <p:sp>
        <p:nvSpPr>
          <p:cNvPr id="35" name="Freeform 35"/>
          <p:cNvSpPr/>
          <p:nvPr/>
        </p:nvSpPr>
        <p:spPr>
          <a:xfrm>
            <a:off x="-2872180" y="-221424"/>
            <a:ext cx="6645893" cy="5981303"/>
          </a:xfrm>
          <a:custGeom>
            <a:avLst/>
            <a:gdLst/>
            <a:ahLst/>
            <a:cxnLst/>
            <a:rect l="l" t="t" r="r" b="b"/>
            <a:pathLst>
              <a:path w="6645893" h="5981303">
                <a:moveTo>
                  <a:pt x="0" y="0"/>
                </a:moveTo>
                <a:lnTo>
                  <a:pt x="6645892" y="0"/>
                </a:lnTo>
                <a:lnTo>
                  <a:pt x="6645892" y="5981303"/>
                </a:lnTo>
                <a:lnTo>
                  <a:pt x="0" y="5981303"/>
                </a:lnTo>
                <a:lnTo>
                  <a:pt x="0" y="0"/>
                </a:lnTo>
                <a:close/>
              </a:path>
            </a:pathLst>
          </a:custGeom>
          <a:blipFill>
            <a:blip r:embed="rId6"/>
            <a:stretch>
              <a:fillRect/>
            </a:stretch>
          </a:blipFill>
        </p:spPr>
      </p:sp>
      <p:sp>
        <p:nvSpPr>
          <p:cNvPr id="36" name="Freeform 36"/>
          <p:cNvSpPr/>
          <p:nvPr/>
        </p:nvSpPr>
        <p:spPr>
          <a:xfrm flipH="1">
            <a:off x="14511410" y="-221424"/>
            <a:ext cx="6645893" cy="5981303"/>
          </a:xfrm>
          <a:custGeom>
            <a:avLst/>
            <a:gdLst/>
            <a:ahLst/>
            <a:cxnLst/>
            <a:rect l="l" t="t" r="r" b="b"/>
            <a:pathLst>
              <a:path w="6645893" h="5981303">
                <a:moveTo>
                  <a:pt x="6645893" y="0"/>
                </a:moveTo>
                <a:lnTo>
                  <a:pt x="0" y="0"/>
                </a:lnTo>
                <a:lnTo>
                  <a:pt x="0" y="5981303"/>
                </a:lnTo>
                <a:lnTo>
                  <a:pt x="6645893" y="5981303"/>
                </a:lnTo>
                <a:lnTo>
                  <a:pt x="6645893" y="0"/>
                </a:lnTo>
                <a:close/>
              </a:path>
            </a:pathLst>
          </a:custGeom>
          <a:blipFill>
            <a:blip r:embed="rId6"/>
            <a:stretch>
              <a:fillRect/>
            </a:stretch>
          </a:blipFill>
        </p:spPr>
      </p:sp>
      <p:sp>
        <p:nvSpPr>
          <p:cNvPr id="37" name="Freeform 37"/>
          <p:cNvSpPr/>
          <p:nvPr/>
        </p:nvSpPr>
        <p:spPr>
          <a:xfrm>
            <a:off x="147914" y="5143500"/>
            <a:ext cx="3270191" cy="2798416"/>
          </a:xfrm>
          <a:custGeom>
            <a:avLst/>
            <a:gdLst/>
            <a:ahLst/>
            <a:cxnLst/>
            <a:rect l="l" t="t" r="r" b="b"/>
            <a:pathLst>
              <a:path w="3270191" h="2798416">
                <a:moveTo>
                  <a:pt x="0" y="0"/>
                </a:moveTo>
                <a:lnTo>
                  <a:pt x="3270191" y="0"/>
                </a:lnTo>
                <a:lnTo>
                  <a:pt x="3270191" y="2798416"/>
                </a:lnTo>
                <a:lnTo>
                  <a:pt x="0" y="2798416"/>
                </a:lnTo>
                <a:lnTo>
                  <a:pt x="0" y="0"/>
                </a:lnTo>
                <a:close/>
              </a:path>
            </a:pathLst>
          </a:custGeom>
          <a:blipFill>
            <a:blip r:embed="rId7"/>
            <a:stretch>
              <a:fillRect/>
            </a:stretch>
          </a:blipFill>
        </p:spPr>
      </p:sp>
      <p:sp>
        <p:nvSpPr>
          <p:cNvPr id="38" name="Freeform 38"/>
          <p:cNvSpPr/>
          <p:nvPr/>
        </p:nvSpPr>
        <p:spPr>
          <a:xfrm>
            <a:off x="13103817" y="6639967"/>
            <a:ext cx="3270191" cy="2798416"/>
          </a:xfrm>
          <a:custGeom>
            <a:avLst/>
            <a:gdLst/>
            <a:ahLst/>
            <a:cxnLst/>
            <a:rect l="l" t="t" r="r" b="b"/>
            <a:pathLst>
              <a:path w="3270191" h="2798416">
                <a:moveTo>
                  <a:pt x="0" y="0"/>
                </a:moveTo>
                <a:lnTo>
                  <a:pt x="3270191" y="0"/>
                </a:lnTo>
                <a:lnTo>
                  <a:pt x="3270191" y="2798416"/>
                </a:lnTo>
                <a:lnTo>
                  <a:pt x="0" y="2798416"/>
                </a:lnTo>
                <a:lnTo>
                  <a:pt x="0" y="0"/>
                </a:lnTo>
                <a:close/>
              </a:path>
            </a:pathLst>
          </a:custGeom>
          <a:blipFill>
            <a:blip r:embed="rId7"/>
            <a:stretch>
              <a:fillRect/>
            </a:stretch>
          </a:blipFill>
        </p:spPr>
      </p:sp>
      <p:sp>
        <p:nvSpPr>
          <p:cNvPr id="39" name="Freeform 39"/>
          <p:cNvSpPr/>
          <p:nvPr/>
        </p:nvSpPr>
        <p:spPr>
          <a:xfrm flipH="1">
            <a:off x="16374008" y="1279734"/>
            <a:ext cx="2667256" cy="2282464"/>
          </a:xfrm>
          <a:custGeom>
            <a:avLst/>
            <a:gdLst/>
            <a:ahLst/>
            <a:cxnLst/>
            <a:rect l="l" t="t" r="r" b="b"/>
            <a:pathLst>
              <a:path w="2667256" h="2282464">
                <a:moveTo>
                  <a:pt x="2667257" y="0"/>
                </a:moveTo>
                <a:lnTo>
                  <a:pt x="0" y="0"/>
                </a:lnTo>
                <a:lnTo>
                  <a:pt x="0" y="2282464"/>
                </a:lnTo>
                <a:lnTo>
                  <a:pt x="2667257" y="2282464"/>
                </a:lnTo>
                <a:lnTo>
                  <a:pt x="2667257" y="0"/>
                </a:lnTo>
                <a:close/>
              </a:path>
            </a:pathLst>
          </a:custGeom>
          <a:blipFill>
            <a:blip r:embed="rId7"/>
            <a:stretch>
              <a:fillRect/>
            </a:stretch>
          </a:blipFill>
        </p:spPr>
      </p:sp>
      <p:sp>
        <p:nvSpPr>
          <p:cNvPr id="40" name="Freeform 40"/>
          <p:cNvSpPr/>
          <p:nvPr/>
        </p:nvSpPr>
        <p:spPr>
          <a:xfrm>
            <a:off x="74295" y="1279734"/>
            <a:ext cx="2667256" cy="2282464"/>
          </a:xfrm>
          <a:custGeom>
            <a:avLst/>
            <a:gdLst/>
            <a:ahLst/>
            <a:cxnLst/>
            <a:rect l="l" t="t" r="r" b="b"/>
            <a:pathLst>
              <a:path w="2667256" h="2282464">
                <a:moveTo>
                  <a:pt x="0" y="0"/>
                </a:moveTo>
                <a:lnTo>
                  <a:pt x="2667257" y="0"/>
                </a:lnTo>
                <a:lnTo>
                  <a:pt x="2667257" y="2282464"/>
                </a:lnTo>
                <a:lnTo>
                  <a:pt x="0" y="2282464"/>
                </a:lnTo>
                <a:lnTo>
                  <a:pt x="0" y="0"/>
                </a:lnTo>
                <a:close/>
              </a:path>
            </a:pathLst>
          </a:custGeom>
          <a:blipFill>
            <a:blip r:embed="rId7"/>
            <a:stretch>
              <a:fillRect/>
            </a:stretch>
          </a:blipFill>
        </p:spPr>
      </p:sp>
      <p:sp>
        <p:nvSpPr>
          <p:cNvPr id="41" name="Freeform 41"/>
          <p:cNvSpPr/>
          <p:nvPr/>
        </p:nvSpPr>
        <p:spPr>
          <a:xfrm>
            <a:off x="5373858" y="1028700"/>
            <a:ext cx="1887696" cy="1615367"/>
          </a:xfrm>
          <a:custGeom>
            <a:avLst/>
            <a:gdLst/>
            <a:ahLst/>
            <a:cxnLst/>
            <a:rect l="l" t="t" r="r" b="b"/>
            <a:pathLst>
              <a:path w="1887696" h="1615367">
                <a:moveTo>
                  <a:pt x="0" y="0"/>
                </a:moveTo>
                <a:lnTo>
                  <a:pt x="1887696" y="0"/>
                </a:lnTo>
                <a:lnTo>
                  <a:pt x="1887696" y="1615367"/>
                </a:lnTo>
                <a:lnTo>
                  <a:pt x="0" y="1615367"/>
                </a:lnTo>
                <a:lnTo>
                  <a:pt x="0" y="0"/>
                </a:lnTo>
                <a:close/>
              </a:path>
            </a:pathLst>
          </a:custGeom>
          <a:blipFill>
            <a:blip r:embed="rId7"/>
            <a:stretch>
              <a:fillRect/>
            </a:stretch>
          </a:blipFill>
        </p:spPr>
      </p:sp>
      <p:sp>
        <p:nvSpPr>
          <p:cNvPr id="42" name="Freeform 42"/>
          <p:cNvSpPr/>
          <p:nvPr/>
        </p:nvSpPr>
        <p:spPr>
          <a:xfrm flipH="1">
            <a:off x="12788704" y="1028700"/>
            <a:ext cx="1887696" cy="1615367"/>
          </a:xfrm>
          <a:custGeom>
            <a:avLst/>
            <a:gdLst/>
            <a:ahLst/>
            <a:cxnLst/>
            <a:rect l="l" t="t" r="r" b="b"/>
            <a:pathLst>
              <a:path w="1887696" h="1615367">
                <a:moveTo>
                  <a:pt x="1887696" y="0"/>
                </a:moveTo>
                <a:lnTo>
                  <a:pt x="0" y="0"/>
                </a:lnTo>
                <a:lnTo>
                  <a:pt x="0" y="1615367"/>
                </a:lnTo>
                <a:lnTo>
                  <a:pt x="1887696" y="1615367"/>
                </a:lnTo>
                <a:lnTo>
                  <a:pt x="1887696" y="0"/>
                </a:lnTo>
                <a:close/>
              </a:path>
            </a:pathLst>
          </a:custGeom>
          <a:blipFill>
            <a:blip r:embed="rId7"/>
            <a:stretch>
              <a:fillRect/>
            </a:stretch>
          </a:blipFill>
        </p:spPr>
      </p:sp>
      <p:sp>
        <p:nvSpPr>
          <p:cNvPr id="43" name="TextBox 43"/>
          <p:cNvSpPr txBox="1"/>
          <p:nvPr/>
        </p:nvSpPr>
        <p:spPr>
          <a:xfrm>
            <a:off x="5373858" y="5520076"/>
            <a:ext cx="7540284" cy="802893"/>
          </a:xfrm>
          <a:prstGeom prst="rect">
            <a:avLst/>
          </a:prstGeom>
        </p:spPr>
        <p:txBody>
          <a:bodyPr lIns="0" tIns="0" rIns="0" bIns="0" rtlCol="0" anchor="t">
            <a:spAutoFit/>
          </a:bodyPr>
          <a:lstStyle/>
          <a:p>
            <a:pPr algn="ctr">
              <a:lnSpc>
                <a:spcPts val="6671"/>
              </a:lnSpc>
              <a:spcBef>
                <a:spcPct val="0"/>
              </a:spcBef>
            </a:pPr>
            <a:r>
              <a:rPr lang="en-US" sz="4765" b="1" spc="-185">
                <a:solidFill>
                  <a:srgbClr val="FF9ADB"/>
                </a:solidFill>
                <a:latin typeface="DM Sans Bold"/>
                <a:ea typeface="DM Sans Bold"/>
                <a:cs typeface="DM Sans Bold"/>
                <a:sym typeface="DM Sans Bold"/>
              </a:rPr>
              <a:t>FOR YOUR ATTENTION!</a:t>
            </a:r>
          </a:p>
        </p:txBody>
      </p:sp>
      <p:sp>
        <p:nvSpPr>
          <p:cNvPr id="44" name="Freeform 44"/>
          <p:cNvSpPr/>
          <p:nvPr/>
        </p:nvSpPr>
        <p:spPr>
          <a:xfrm>
            <a:off x="6253583" y="8243865"/>
            <a:ext cx="639734" cy="639734"/>
          </a:xfrm>
          <a:custGeom>
            <a:avLst/>
            <a:gdLst/>
            <a:ahLst/>
            <a:cxnLst/>
            <a:rect l="l" t="t" r="r" b="b"/>
            <a:pathLst>
              <a:path w="639734" h="639734">
                <a:moveTo>
                  <a:pt x="0" y="0"/>
                </a:moveTo>
                <a:lnTo>
                  <a:pt x="639734" y="0"/>
                </a:lnTo>
                <a:lnTo>
                  <a:pt x="639734" y="639734"/>
                </a:lnTo>
                <a:lnTo>
                  <a:pt x="0" y="63973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45" name="Freeform 45"/>
          <p:cNvSpPr/>
          <p:nvPr/>
        </p:nvSpPr>
        <p:spPr>
          <a:xfrm>
            <a:off x="7142239" y="7570883"/>
            <a:ext cx="656088" cy="656088"/>
          </a:xfrm>
          <a:custGeom>
            <a:avLst/>
            <a:gdLst/>
            <a:ahLst/>
            <a:cxnLst/>
            <a:rect l="l" t="t" r="r" b="b"/>
            <a:pathLst>
              <a:path w="656088" h="656088">
                <a:moveTo>
                  <a:pt x="0" y="0"/>
                </a:moveTo>
                <a:lnTo>
                  <a:pt x="656088" y="0"/>
                </a:lnTo>
                <a:lnTo>
                  <a:pt x="656088" y="656088"/>
                </a:lnTo>
                <a:lnTo>
                  <a:pt x="0" y="656088"/>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46" name="TextBox 46"/>
          <p:cNvSpPr txBox="1"/>
          <p:nvPr/>
        </p:nvSpPr>
        <p:spPr>
          <a:xfrm>
            <a:off x="7798327" y="7654452"/>
            <a:ext cx="2726074" cy="431800"/>
          </a:xfrm>
          <a:prstGeom prst="rect">
            <a:avLst/>
          </a:prstGeom>
        </p:spPr>
        <p:txBody>
          <a:bodyPr lIns="0" tIns="0" rIns="0" bIns="0" rtlCol="0" anchor="t">
            <a:spAutoFit/>
          </a:bodyPr>
          <a:lstStyle/>
          <a:p>
            <a:pPr algn="ctr">
              <a:lnSpc>
                <a:spcPts val="3500"/>
              </a:lnSpc>
              <a:spcBef>
                <a:spcPct val="0"/>
              </a:spcBef>
            </a:pPr>
            <a:r>
              <a:rPr lang="en-US" sz="2500" b="1">
                <a:solidFill>
                  <a:srgbClr val="883ECD"/>
                </a:solidFill>
                <a:latin typeface="DM Sans Bold"/>
                <a:ea typeface="DM Sans Bold"/>
                <a:cs typeface="DM Sans Bold"/>
                <a:sym typeface="DM Sans Bold"/>
              </a:rPr>
              <a:t>+123-456-7890</a:t>
            </a:r>
          </a:p>
        </p:txBody>
      </p:sp>
      <p:sp>
        <p:nvSpPr>
          <p:cNvPr id="47" name="TextBox 47"/>
          <p:cNvSpPr txBox="1"/>
          <p:nvPr/>
        </p:nvSpPr>
        <p:spPr>
          <a:xfrm>
            <a:off x="6982551" y="8366882"/>
            <a:ext cx="4357626" cy="431800"/>
          </a:xfrm>
          <a:prstGeom prst="rect">
            <a:avLst/>
          </a:prstGeom>
        </p:spPr>
        <p:txBody>
          <a:bodyPr lIns="0" tIns="0" rIns="0" bIns="0" rtlCol="0" anchor="t">
            <a:spAutoFit/>
          </a:bodyPr>
          <a:lstStyle/>
          <a:p>
            <a:pPr algn="ctr">
              <a:lnSpc>
                <a:spcPts val="3500"/>
              </a:lnSpc>
              <a:spcBef>
                <a:spcPct val="0"/>
              </a:spcBef>
            </a:pPr>
            <a:r>
              <a:rPr lang="en-US" sz="2500" b="1" dirty="0">
                <a:solidFill>
                  <a:srgbClr val="883ECD"/>
                </a:solidFill>
                <a:latin typeface="DM Sans Bold"/>
                <a:ea typeface="DM Sans Bold"/>
                <a:cs typeface="DM Sans Bold"/>
                <a:sym typeface="DM Sans Bold"/>
              </a:rPr>
              <a:t>hello@world.com</a:t>
            </a:r>
          </a:p>
        </p:txBody>
      </p:sp>
    </p:spTree>
  </p:cSld>
  <p:clrMapOvr>
    <a:masterClrMapping/>
  </p:clrMapOvr>
  <p:transition spd="slow">
    <p:push/>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AE9FF"/>
        </a:solidFill>
        <a:effectLst/>
      </p:bgPr>
    </p:bg>
    <p:spTree>
      <p:nvGrpSpPr>
        <p:cNvPr id="1" name=""/>
        <p:cNvGrpSpPr/>
        <p:nvPr/>
      </p:nvGrpSpPr>
      <p:grpSpPr>
        <a:xfrm>
          <a:off x="0" y="0"/>
          <a:ext cx="0" cy="0"/>
          <a:chOff x="0" y="0"/>
          <a:chExt cx="0" cy="0"/>
        </a:xfrm>
      </p:grpSpPr>
      <p:sp>
        <p:nvSpPr>
          <p:cNvPr id="2" name="Freeform 2"/>
          <p:cNvSpPr/>
          <p:nvPr/>
        </p:nvSpPr>
        <p:spPr>
          <a:xfrm>
            <a:off x="-222002" y="-221424"/>
            <a:ext cx="18685176" cy="10804102"/>
          </a:xfrm>
          <a:custGeom>
            <a:avLst/>
            <a:gdLst/>
            <a:ahLst/>
            <a:cxnLst/>
            <a:rect l="l" t="t" r="r" b="b"/>
            <a:pathLst>
              <a:path w="18685176" h="10804102">
                <a:moveTo>
                  <a:pt x="0" y="0"/>
                </a:moveTo>
                <a:lnTo>
                  <a:pt x="18685176" y="0"/>
                </a:lnTo>
                <a:lnTo>
                  <a:pt x="18685176" y="10804102"/>
                </a:lnTo>
                <a:lnTo>
                  <a:pt x="0" y="10804102"/>
                </a:lnTo>
                <a:lnTo>
                  <a:pt x="0" y="0"/>
                </a:lnTo>
                <a:close/>
              </a:path>
            </a:pathLst>
          </a:custGeom>
          <a:blipFill>
            <a:blip r:embed="rId2">
              <a:alphaModFix amt="31999"/>
              <a:extLst>
                <a:ext uri="{96DAC541-7B7A-43D3-8B79-37D633B846F1}">
                  <asvg:svgBlip xmlns:asvg="http://schemas.microsoft.com/office/drawing/2016/SVG/main" r:embed="rId3"/>
                </a:ext>
              </a:extLst>
            </a:blip>
            <a:stretch>
              <a:fillRect l="-1504" t="-41243" r="-1755" b="-37339"/>
            </a:stretch>
          </a:blipFill>
        </p:spPr>
      </p:sp>
      <p:sp>
        <p:nvSpPr>
          <p:cNvPr id="3" name="Freeform 3"/>
          <p:cNvSpPr/>
          <p:nvPr/>
        </p:nvSpPr>
        <p:spPr>
          <a:xfrm>
            <a:off x="13141754" y="4039413"/>
            <a:ext cx="5792022" cy="6543265"/>
          </a:xfrm>
          <a:custGeom>
            <a:avLst/>
            <a:gdLst/>
            <a:ahLst/>
            <a:cxnLst/>
            <a:rect l="l" t="t" r="r" b="b"/>
            <a:pathLst>
              <a:path w="5792022" h="6543265">
                <a:moveTo>
                  <a:pt x="0" y="0"/>
                </a:moveTo>
                <a:lnTo>
                  <a:pt x="5792022" y="0"/>
                </a:lnTo>
                <a:lnTo>
                  <a:pt x="5792022" y="6543265"/>
                </a:lnTo>
                <a:lnTo>
                  <a:pt x="0" y="6543265"/>
                </a:lnTo>
                <a:lnTo>
                  <a:pt x="0" y="0"/>
                </a:lnTo>
                <a:close/>
              </a:path>
            </a:pathLst>
          </a:custGeom>
          <a:blipFill>
            <a:blip r:embed="rId4"/>
            <a:stretch>
              <a:fillRect/>
            </a:stretch>
          </a:blipFill>
        </p:spPr>
      </p:sp>
      <p:grpSp>
        <p:nvGrpSpPr>
          <p:cNvPr id="4" name="Group 4"/>
          <p:cNvGrpSpPr/>
          <p:nvPr/>
        </p:nvGrpSpPr>
        <p:grpSpPr>
          <a:xfrm>
            <a:off x="5271358" y="1622536"/>
            <a:ext cx="7583777" cy="1654460"/>
            <a:chOff x="0" y="0"/>
            <a:chExt cx="1997373" cy="435743"/>
          </a:xfrm>
        </p:grpSpPr>
        <p:sp>
          <p:nvSpPr>
            <p:cNvPr id="5" name="Freeform 5"/>
            <p:cNvSpPr/>
            <p:nvPr/>
          </p:nvSpPr>
          <p:spPr>
            <a:xfrm>
              <a:off x="0" y="0"/>
              <a:ext cx="1997373" cy="435743"/>
            </a:xfrm>
            <a:custGeom>
              <a:avLst/>
              <a:gdLst/>
              <a:ahLst/>
              <a:cxnLst/>
              <a:rect l="l" t="t" r="r" b="b"/>
              <a:pathLst>
                <a:path w="1997373" h="435743">
                  <a:moveTo>
                    <a:pt x="0" y="0"/>
                  </a:moveTo>
                  <a:lnTo>
                    <a:pt x="1997373" y="0"/>
                  </a:lnTo>
                  <a:lnTo>
                    <a:pt x="1997373" y="435743"/>
                  </a:lnTo>
                  <a:lnTo>
                    <a:pt x="0" y="435743"/>
                  </a:lnTo>
                  <a:close/>
                </a:path>
              </a:pathLst>
            </a:custGeom>
            <a:solidFill>
              <a:srgbClr val="FFFFFF"/>
            </a:solidFill>
          </p:spPr>
        </p:sp>
        <p:sp>
          <p:nvSpPr>
            <p:cNvPr id="6" name="TextBox 6"/>
            <p:cNvSpPr txBox="1"/>
            <p:nvPr/>
          </p:nvSpPr>
          <p:spPr>
            <a:xfrm>
              <a:off x="0" y="-38100"/>
              <a:ext cx="1997373" cy="473843"/>
            </a:xfrm>
            <a:prstGeom prst="rect">
              <a:avLst/>
            </a:prstGeom>
          </p:spPr>
          <p:txBody>
            <a:bodyPr lIns="50800" tIns="50800" rIns="50800" bIns="50800" rtlCol="0" anchor="ctr"/>
            <a:lstStyle/>
            <a:p>
              <a:pPr algn="ctr">
                <a:lnSpc>
                  <a:spcPts val="2659"/>
                </a:lnSpc>
              </a:pPr>
              <a:endParaRPr/>
            </a:p>
          </p:txBody>
        </p:sp>
      </p:grpSp>
      <p:sp>
        <p:nvSpPr>
          <p:cNvPr id="7" name="TextBox 7"/>
          <p:cNvSpPr txBox="1"/>
          <p:nvPr/>
        </p:nvSpPr>
        <p:spPr>
          <a:xfrm>
            <a:off x="5386036" y="2157571"/>
            <a:ext cx="7469099" cy="1651735"/>
          </a:xfrm>
          <a:prstGeom prst="rect">
            <a:avLst/>
          </a:prstGeom>
        </p:spPr>
        <p:txBody>
          <a:bodyPr lIns="0" tIns="0" rIns="0" bIns="0" rtlCol="0" anchor="t">
            <a:spAutoFit/>
          </a:bodyPr>
          <a:lstStyle/>
          <a:p>
            <a:pPr marL="0" lvl="0" indent="0" algn="ctr">
              <a:lnSpc>
                <a:spcPts val="11117"/>
              </a:lnSpc>
              <a:spcBef>
                <a:spcPct val="0"/>
              </a:spcBef>
            </a:pPr>
            <a:r>
              <a:rPr lang="en-US" sz="15023" b="1" spc="-826">
                <a:solidFill>
                  <a:srgbClr val="661CAB"/>
                </a:solidFill>
                <a:latin typeface="Bebas Neue Bold"/>
                <a:ea typeface="Bebas Neue Bold"/>
                <a:cs typeface="Bebas Neue Bold"/>
                <a:sym typeface="Bebas Neue Bold"/>
              </a:rPr>
              <a:t>INTRODUCTION</a:t>
            </a:r>
          </a:p>
        </p:txBody>
      </p:sp>
      <p:sp>
        <p:nvSpPr>
          <p:cNvPr id="8" name="TextBox 8"/>
          <p:cNvSpPr txBox="1"/>
          <p:nvPr/>
        </p:nvSpPr>
        <p:spPr>
          <a:xfrm>
            <a:off x="5099417" y="5086350"/>
            <a:ext cx="8042337" cy="3452899"/>
          </a:xfrm>
          <a:prstGeom prst="rect">
            <a:avLst/>
          </a:prstGeom>
        </p:spPr>
        <p:txBody>
          <a:bodyPr lIns="0" tIns="0" rIns="0" bIns="0" rtlCol="0" anchor="t">
            <a:spAutoFit/>
          </a:bodyPr>
          <a:lstStyle/>
          <a:p>
            <a:pPr algn="ctr">
              <a:lnSpc>
                <a:spcPts val="3919"/>
              </a:lnSpc>
              <a:spcBef>
                <a:spcPct val="0"/>
              </a:spcBef>
            </a:pPr>
            <a:r>
              <a:rPr lang="en-US" sz="2799">
                <a:solidFill>
                  <a:srgbClr val="000000"/>
                </a:solidFill>
                <a:latin typeface="DM Sans"/>
                <a:ea typeface="DM Sans"/>
                <a:cs typeface="DM Sans"/>
                <a:sym typeface="DM Sans"/>
              </a:rPr>
              <a:t>Artificial Intelligence (AI) has advanced at a remarkable pace, transforming both daily life and multiple industries. From voice assistants to driverless cars, AI is redefining how people engage with technology. This presentation highlights AI’s role in everyday activities and explores its potential impact on the future.</a:t>
            </a:r>
          </a:p>
        </p:txBody>
      </p:sp>
      <p:sp>
        <p:nvSpPr>
          <p:cNvPr id="9" name="Freeform 9"/>
          <p:cNvSpPr/>
          <p:nvPr/>
        </p:nvSpPr>
        <p:spPr>
          <a:xfrm flipH="1">
            <a:off x="-972177" y="4039413"/>
            <a:ext cx="5792022" cy="6543265"/>
          </a:xfrm>
          <a:custGeom>
            <a:avLst/>
            <a:gdLst/>
            <a:ahLst/>
            <a:cxnLst/>
            <a:rect l="l" t="t" r="r" b="b"/>
            <a:pathLst>
              <a:path w="5792022" h="6543265">
                <a:moveTo>
                  <a:pt x="5792022" y="0"/>
                </a:moveTo>
                <a:lnTo>
                  <a:pt x="0" y="0"/>
                </a:lnTo>
                <a:lnTo>
                  <a:pt x="0" y="6543265"/>
                </a:lnTo>
                <a:lnTo>
                  <a:pt x="5792022" y="6543265"/>
                </a:lnTo>
                <a:lnTo>
                  <a:pt x="5792022" y="0"/>
                </a:lnTo>
                <a:close/>
              </a:path>
            </a:pathLst>
          </a:custGeom>
          <a:blipFill>
            <a:blip r:embed="rId4"/>
            <a:stretch>
              <a:fillRect/>
            </a:stretch>
          </a:blipFill>
        </p:spPr>
      </p:sp>
      <p:sp>
        <p:nvSpPr>
          <p:cNvPr id="10" name="Freeform 10"/>
          <p:cNvSpPr/>
          <p:nvPr/>
        </p:nvSpPr>
        <p:spPr>
          <a:xfrm rot="3899053" flipH="1" flipV="1">
            <a:off x="-9683" y="1065827"/>
            <a:ext cx="5775683" cy="8229600"/>
          </a:xfrm>
          <a:custGeom>
            <a:avLst/>
            <a:gdLst/>
            <a:ahLst/>
            <a:cxnLst/>
            <a:rect l="l" t="t" r="r" b="b"/>
            <a:pathLst>
              <a:path w="5775683" h="8229600">
                <a:moveTo>
                  <a:pt x="5775683" y="8229600"/>
                </a:moveTo>
                <a:lnTo>
                  <a:pt x="0" y="8229600"/>
                </a:lnTo>
                <a:lnTo>
                  <a:pt x="0" y="0"/>
                </a:lnTo>
                <a:lnTo>
                  <a:pt x="5775683" y="0"/>
                </a:lnTo>
                <a:lnTo>
                  <a:pt x="5775683" y="8229600"/>
                </a:lnTo>
                <a:close/>
              </a:path>
            </a:pathLst>
          </a:custGeom>
          <a:blipFill>
            <a:blip r:embed="rId5"/>
            <a:stretch>
              <a:fillRect/>
            </a:stretch>
          </a:blipFill>
        </p:spPr>
      </p:sp>
      <p:sp>
        <p:nvSpPr>
          <p:cNvPr id="11" name="Freeform 11"/>
          <p:cNvSpPr/>
          <p:nvPr/>
        </p:nvSpPr>
        <p:spPr>
          <a:xfrm rot="8100000">
            <a:off x="12110474" y="1865515"/>
            <a:ext cx="5775683" cy="8229600"/>
          </a:xfrm>
          <a:custGeom>
            <a:avLst/>
            <a:gdLst/>
            <a:ahLst/>
            <a:cxnLst/>
            <a:rect l="l" t="t" r="r" b="b"/>
            <a:pathLst>
              <a:path w="5775683" h="8229600">
                <a:moveTo>
                  <a:pt x="0" y="0"/>
                </a:moveTo>
                <a:lnTo>
                  <a:pt x="5775683" y="0"/>
                </a:lnTo>
                <a:lnTo>
                  <a:pt x="5775683" y="8229600"/>
                </a:lnTo>
                <a:lnTo>
                  <a:pt x="0" y="8229600"/>
                </a:lnTo>
                <a:lnTo>
                  <a:pt x="0" y="0"/>
                </a:lnTo>
                <a:close/>
              </a:path>
            </a:pathLst>
          </a:custGeom>
          <a:blipFill>
            <a:blip r:embed="rId5"/>
            <a:stretch>
              <a:fillRect/>
            </a:stretch>
          </a:blipFill>
        </p:spPr>
      </p:sp>
      <p:sp>
        <p:nvSpPr>
          <p:cNvPr id="12" name="Freeform 12"/>
          <p:cNvSpPr/>
          <p:nvPr/>
        </p:nvSpPr>
        <p:spPr>
          <a:xfrm rot="-2700000">
            <a:off x="1158968" y="3836638"/>
            <a:ext cx="1334525" cy="1142687"/>
          </a:xfrm>
          <a:custGeom>
            <a:avLst/>
            <a:gdLst/>
            <a:ahLst/>
            <a:cxnLst/>
            <a:rect l="l" t="t" r="r" b="b"/>
            <a:pathLst>
              <a:path w="1334525" h="1142687">
                <a:moveTo>
                  <a:pt x="0" y="0"/>
                </a:moveTo>
                <a:lnTo>
                  <a:pt x="1334525" y="0"/>
                </a:lnTo>
                <a:lnTo>
                  <a:pt x="1334525" y="1142686"/>
                </a:lnTo>
                <a:lnTo>
                  <a:pt x="0" y="1142686"/>
                </a:lnTo>
                <a:lnTo>
                  <a:pt x="0" y="0"/>
                </a:lnTo>
                <a:close/>
              </a:path>
            </a:pathLst>
          </a:custGeom>
          <a:blipFill>
            <a:blip r:embed="rId6"/>
            <a:stretch>
              <a:fillRect/>
            </a:stretch>
          </a:blipFill>
        </p:spPr>
      </p:sp>
      <p:sp>
        <p:nvSpPr>
          <p:cNvPr id="13" name="Freeform 13"/>
          <p:cNvSpPr/>
          <p:nvPr/>
        </p:nvSpPr>
        <p:spPr>
          <a:xfrm rot="868698">
            <a:off x="13822118" y="1442193"/>
            <a:ext cx="1896123" cy="1623556"/>
          </a:xfrm>
          <a:custGeom>
            <a:avLst/>
            <a:gdLst/>
            <a:ahLst/>
            <a:cxnLst/>
            <a:rect l="l" t="t" r="r" b="b"/>
            <a:pathLst>
              <a:path w="1896123" h="1623556">
                <a:moveTo>
                  <a:pt x="0" y="0"/>
                </a:moveTo>
                <a:lnTo>
                  <a:pt x="1896123" y="0"/>
                </a:lnTo>
                <a:lnTo>
                  <a:pt x="1896123" y="1623556"/>
                </a:lnTo>
                <a:lnTo>
                  <a:pt x="0" y="1623556"/>
                </a:lnTo>
                <a:lnTo>
                  <a:pt x="0" y="0"/>
                </a:lnTo>
                <a:close/>
              </a:path>
            </a:pathLst>
          </a:custGeom>
          <a:blipFill>
            <a:blip r:embed="rId6"/>
            <a:stretch>
              <a:fillRect/>
            </a:stretch>
          </a:blipFill>
        </p:spPr>
      </p:sp>
      <p:sp>
        <p:nvSpPr>
          <p:cNvPr id="14" name="Freeform 14"/>
          <p:cNvSpPr/>
          <p:nvPr/>
        </p:nvSpPr>
        <p:spPr>
          <a:xfrm rot="-617979">
            <a:off x="-3544948" y="-1480780"/>
            <a:ext cx="6645893" cy="5981303"/>
          </a:xfrm>
          <a:custGeom>
            <a:avLst/>
            <a:gdLst/>
            <a:ahLst/>
            <a:cxnLst/>
            <a:rect l="l" t="t" r="r" b="b"/>
            <a:pathLst>
              <a:path w="6645893" h="5981303">
                <a:moveTo>
                  <a:pt x="0" y="0"/>
                </a:moveTo>
                <a:lnTo>
                  <a:pt x="6645892" y="0"/>
                </a:lnTo>
                <a:lnTo>
                  <a:pt x="6645892" y="5981303"/>
                </a:lnTo>
                <a:lnTo>
                  <a:pt x="0" y="5981303"/>
                </a:lnTo>
                <a:lnTo>
                  <a:pt x="0" y="0"/>
                </a:lnTo>
                <a:close/>
              </a:path>
            </a:pathLst>
          </a:custGeom>
          <a:blipFill>
            <a:blip r:embed="rId7"/>
            <a:stretch>
              <a:fillRect/>
            </a:stretch>
          </a:blipFill>
        </p:spPr>
      </p:sp>
      <p:sp>
        <p:nvSpPr>
          <p:cNvPr id="15" name="Freeform 15"/>
          <p:cNvSpPr/>
          <p:nvPr/>
        </p:nvSpPr>
        <p:spPr>
          <a:xfrm rot="3196794">
            <a:off x="16203073" y="-600968"/>
            <a:ext cx="6645893" cy="5981303"/>
          </a:xfrm>
          <a:custGeom>
            <a:avLst/>
            <a:gdLst/>
            <a:ahLst/>
            <a:cxnLst/>
            <a:rect l="l" t="t" r="r" b="b"/>
            <a:pathLst>
              <a:path w="6645893" h="5981303">
                <a:moveTo>
                  <a:pt x="0" y="0"/>
                </a:moveTo>
                <a:lnTo>
                  <a:pt x="6645893" y="0"/>
                </a:lnTo>
                <a:lnTo>
                  <a:pt x="6645893" y="5981304"/>
                </a:lnTo>
                <a:lnTo>
                  <a:pt x="0" y="5981304"/>
                </a:lnTo>
                <a:lnTo>
                  <a:pt x="0" y="0"/>
                </a:lnTo>
                <a:close/>
              </a:path>
            </a:pathLst>
          </a:custGeom>
          <a:blipFill>
            <a:blip r:embed="rId7"/>
            <a:stretch>
              <a:fillRect/>
            </a:stretch>
          </a:blipFill>
        </p:spPr>
      </p:sp>
      <p:grpSp>
        <p:nvGrpSpPr>
          <p:cNvPr id="16" name="Group 16"/>
          <p:cNvGrpSpPr/>
          <p:nvPr/>
        </p:nvGrpSpPr>
        <p:grpSpPr>
          <a:xfrm>
            <a:off x="8126867" y="3973522"/>
            <a:ext cx="844020" cy="208856"/>
            <a:chOff x="0" y="0"/>
            <a:chExt cx="1125361" cy="278475"/>
          </a:xfrm>
        </p:grpSpPr>
        <p:grpSp>
          <p:nvGrpSpPr>
            <p:cNvPr id="17" name="Group 17"/>
            <p:cNvGrpSpPr/>
            <p:nvPr/>
          </p:nvGrpSpPr>
          <p:grpSpPr>
            <a:xfrm>
              <a:off x="0" y="0"/>
              <a:ext cx="278475" cy="278475"/>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9ADB"/>
              </a:solidFill>
            </p:spPr>
          </p:sp>
          <p:sp>
            <p:nvSpPr>
              <p:cNvPr id="19" name="TextBox 19"/>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0" name="Group 20"/>
            <p:cNvGrpSpPr/>
            <p:nvPr/>
          </p:nvGrpSpPr>
          <p:grpSpPr>
            <a:xfrm>
              <a:off x="416011" y="0"/>
              <a:ext cx="278475" cy="278475"/>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2A9F1"/>
              </a:solidFill>
            </p:spPr>
          </p:sp>
          <p:sp>
            <p:nvSpPr>
              <p:cNvPr id="22" name="TextBox 22"/>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3" name="Group 23"/>
            <p:cNvGrpSpPr/>
            <p:nvPr/>
          </p:nvGrpSpPr>
          <p:grpSpPr>
            <a:xfrm>
              <a:off x="846886" y="0"/>
              <a:ext cx="278475" cy="278475"/>
              <a:chOff x="0" y="0"/>
              <a:chExt cx="812800" cy="812800"/>
            </a:xfrm>
          </p:grpSpPr>
          <p:sp>
            <p:nvSpPr>
              <p:cNvPr id="24" name="Freeform 2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83ECD"/>
              </a:solidFill>
            </p:spPr>
          </p:sp>
          <p:sp>
            <p:nvSpPr>
              <p:cNvPr id="25" name="TextBox 25"/>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spTree>
  </p:cSld>
  <p:clrMapOvr>
    <a:masterClrMapping/>
  </p:clrMapOvr>
  <p:transition spd="slow">
    <p:push/>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AE9FF"/>
        </a:solidFill>
        <a:effectLst/>
      </p:bgPr>
    </p:bg>
    <p:spTree>
      <p:nvGrpSpPr>
        <p:cNvPr id="1" name=""/>
        <p:cNvGrpSpPr/>
        <p:nvPr/>
      </p:nvGrpSpPr>
      <p:grpSpPr>
        <a:xfrm>
          <a:off x="0" y="0"/>
          <a:ext cx="0" cy="0"/>
          <a:chOff x="0" y="0"/>
          <a:chExt cx="0" cy="0"/>
        </a:xfrm>
      </p:grpSpPr>
      <p:sp>
        <p:nvSpPr>
          <p:cNvPr id="2" name="Freeform 2"/>
          <p:cNvSpPr/>
          <p:nvPr/>
        </p:nvSpPr>
        <p:spPr>
          <a:xfrm>
            <a:off x="-222002" y="-221424"/>
            <a:ext cx="18685176" cy="10804102"/>
          </a:xfrm>
          <a:custGeom>
            <a:avLst/>
            <a:gdLst/>
            <a:ahLst/>
            <a:cxnLst/>
            <a:rect l="l" t="t" r="r" b="b"/>
            <a:pathLst>
              <a:path w="18685176" h="10804102">
                <a:moveTo>
                  <a:pt x="0" y="0"/>
                </a:moveTo>
                <a:lnTo>
                  <a:pt x="18685176" y="0"/>
                </a:lnTo>
                <a:lnTo>
                  <a:pt x="18685176" y="10804102"/>
                </a:lnTo>
                <a:lnTo>
                  <a:pt x="0" y="10804102"/>
                </a:lnTo>
                <a:lnTo>
                  <a:pt x="0" y="0"/>
                </a:lnTo>
                <a:close/>
              </a:path>
            </a:pathLst>
          </a:custGeom>
          <a:blipFill>
            <a:blip r:embed="rId2">
              <a:alphaModFix amt="31999"/>
              <a:extLst>
                <a:ext uri="{96DAC541-7B7A-43D3-8B79-37D633B846F1}">
                  <asvg:svgBlip xmlns:asvg="http://schemas.microsoft.com/office/drawing/2016/SVG/main" r:embed="rId3"/>
                </a:ext>
              </a:extLst>
            </a:blip>
            <a:stretch>
              <a:fillRect l="-1504" t="-41243" r="-1755" b="-37339"/>
            </a:stretch>
          </a:blipFill>
        </p:spPr>
      </p:sp>
      <p:grpSp>
        <p:nvGrpSpPr>
          <p:cNvPr id="3" name="Group 3"/>
          <p:cNvGrpSpPr/>
          <p:nvPr/>
        </p:nvGrpSpPr>
        <p:grpSpPr>
          <a:xfrm>
            <a:off x="1335752" y="1232594"/>
            <a:ext cx="4912011" cy="1393634"/>
            <a:chOff x="0" y="0"/>
            <a:chExt cx="1414415" cy="401297"/>
          </a:xfrm>
        </p:grpSpPr>
        <p:sp>
          <p:nvSpPr>
            <p:cNvPr id="4" name="Freeform 4"/>
            <p:cNvSpPr/>
            <p:nvPr/>
          </p:nvSpPr>
          <p:spPr>
            <a:xfrm>
              <a:off x="0" y="0"/>
              <a:ext cx="1414415" cy="401297"/>
            </a:xfrm>
            <a:custGeom>
              <a:avLst/>
              <a:gdLst/>
              <a:ahLst/>
              <a:cxnLst/>
              <a:rect l="l" t="t" r="r" b="b"/>
              <a:pathLst>
                <a:path w="1414415" h="401297">
                  <a:moveTo>
                    <a:pt x="0" y="0"/>
                  </a:moveTo>
                  <a:lnTo>
                    <a:pt x="1414415" y="0"/>
                  </a:lnTo>
                  <a:lnTo>
                    <a:pt x="1414415" y="401297"/>
                  </a:lnTo>
                  <a:lnTo>
                    <a:pt x="0" y="401297"/>
                  </a:lnTo>
                  <a:close/>
                </a:path>
              </a:pathLst>
            </a:custGeom>
            <a:solidFill>
              <a:srgbClr val="FFFFFF"/>
            </a:solidFill>
          </p:spPr>
        </p:sp>
        <p:sp>
          <p:nvSpPr>
            <p:cNvPr id="5" name="TextBox 5"/>
            <p:cNvSpPr txBox="1"/>
            <p:nvPr/>
          </p:nvSpPr>
          <p:spPr>
            <a:xfrm>
              <a:off x="0" y="-38100"/>
              <a:ext cx="1414415" cy="439397"/>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1335752" y="2727381"/>
            <a:ext cx="6327869" cy="1393634"/>
            <a:chOff x="0" y="0"/>
            <a:chExt cx="1822112" cy="401297"/>
          </a:xfrm>
        </p:grpSpPr>
        <p:sp>
          <p:nvSpPr>
            <p:cNvPr id="7" name="Freeform 7"/>
            <p:cNvSpPr/>
            <p:nvPr/>
          </p:nvSpPr>
          <p:spPr>
            <a:xfrm>
              <a:off x="0" y="0"/>
              <a:ext cx="1822112" cy="401297"/>
            </a:xfrm>
            <a:custGeom>
              <a:avLst/>
              <a:gdLst/>
              <a:ahLst/>
              <a:cxnLst/>
              <a:rect l="l" t="t" r="r" b="b"/>
              <a:pathLst>
                <a:path w="1822112" h="401297">
                  <a:moveTo>
                    <a:pt x="0" y="0"/>
                  </a:moveTo>
                  <a:lnTo>
                    <a:pt x="1822112" y="0"/>
                  </a:lnTo>
                  <a:lnTo>
                    <a:pt x="1822112" y="401297"/>
                  </a:lnTo>
                  <a:lnTo>
                    <a:pt x="0" y="401297"/>
                  </a:lnTo>
                  <a:close/>
                </a:path>
              </a:pathLst>
            </a:custGeom>
            <a:solidFill>
              <a:srgbClr val="FFFFFF"/>
            </a:solidFill>
          </p:spPr>
        </p:sp>
        <p:sp>
          <p:nvSpPr>
            <p:cNvPr id="8" name="TextBox 8"/>
            <p:cNvSpPr txBox="1"/>
            <p:nvPr/>
          </p:nvSpPr>
          <p:spPr>
            <a:xfrm>
              <a:off x="0" y="-38100"/>
              <a:ext cx="1822112" cy="439397"/>
            </a:xfrm>
            <a:prstGeom prst="rect">
              <a:avLst/>
            </a:prstGeom>
          </p:spPr>
          <p:txBody>
            <a:bodyPr lIns="50800" tIns="50800" rIns="50800" bIns="50800" rtlCol="0" anchor="ctr"/>
            <a:lstStyle/>
            <a:p>
              <a:pPr algn="ctr">
                <a:lnSpc>
                  <a:spcPts val="2659"/>
                </a:lnSpc>
              </a:pPr>
              <a:endParaRPr/>
            </a:p>
          </p:txBody>
        </p:sp>
      </p:grpSp>
      <p:sp>
        <p:nvSpPr>
          <p:cNvPr id="9" name="TextBox 9"/>
          <p:cNvSpPr txBox="1"/>
          <p:nvPr/>
        </p:nvSpPr>
        <p:spPr>
          <a:xfrm>
            <a:off x="1422454" y="1538423"/>
            <a:ext cx="6831630" cy="3096709"/>
          </a:xfrm>
          <a:prstGeom prst="rect">
            <a:avLst/>
          </a:prstGeom>
        </p:spPr>
        <p:txBody>
          <a:bodyPr lIns="0" tIns="0" rIns="0" bIns="0" rtlCol="0" anchor="t">
            <a:spAutoFit/>
          </a:bodyPr>
          <a:lstStyle/>
          <a:p>
            <a:pPr marL="0" lvl="0" indent="0" algn="l">
              <a:lnSpc>
                <a:spcPts val="11405"/>
              </a:lnSpc>
            </a:pPr>
            <a:r>
              <a:rPr lang="en-US" sz="13741" b="1" spc="-755">
                <a:solidFill>
                  <a:srgbClr val="661CAB"/>
                </a:solidFill>
                <a:latin typeface="Bebas Neue Bold"/>
                <a:ea typeface="Bebas Neue Bold"/>
                <a:cs typeface="Bebas Neue Bold"/>
                <a:sym typeface="Bebas Neue Bold"/>
              </a:rPr>
              <a:t>ARTIFICIAL INTELLIGENCE</a:t>
            </a:r>
          </a:p>
        </p:txBody>
      </p:sp>
      <p:grpSp>
        <p:nvGrpSpPr>
          <p:cNvPr id="10" name="Group 10"/>
          <p:cNvGrpSpPr/>
          <p:nvPr/>
        </p:nvGrpSpPr>
        <p:grpSpPr>
          <a:xfrm>
            <a:off x="6247763" y="4635132"/>
            <a:ext cx="844020" cy="208856"/>
            <a:chOff x="0" y="0"/>
            <a:chExt cx="1125361" cy="278475"/>
          </a:xfrm>
        </p:grpSpPr>
        <p:grpSp>
          <p:nvGrpSpPr>
            <p:cNvPr id="11" name="Group 11"/>
            <p:cNvGrpSpPr/>
            <p:nvPr/>
          </p:nvGrpSpPr>
          <p:grpSpPr>
            <a:xfrm>
              <a:off x="0" y="0"/>
              <a:ext cx="278475" cy="278475"/>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9ADB"/>
              </a:solidFill>
            </p:spPr>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416011" y="0"/>
              <a:ext cx="278475" cy="278475"/>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2A9F1"/>
              </a:solidFill>
            </p:spPr>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7" name="Group 17"/>
            <p:cNvGrpSpPr/>
            <p:nvPr/>
          </p:nvGrpSpPr>
          <p:grpSpPr>
            <a:xfrm>
              <a:off x="846886" y="0"/>
              <a:ext cx="278475" cy="278475"/>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83ECD"/>
              </a:solidFill>
            </p:spPr>
          </p:sp>
          <p:sp>
            <p:nvSpPr>
              <p:cNvPr id="19" name="TextBox 19"/>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grpSp>
        <p:nvGrpSpPr>
          <p:cNvPr id="20" name="Group 20"/>
          <p:cNvGrpSpPr/>
          <p:nvPr/>
        </p:nvGrpSpPr>
        <p:grpSpPr>
          <a:xfrm>
            <a:off x="1335752" y="4287771"/>
            <a:ext cx="3671071" cy="892855"/>
            <a:chOff x="0" y="0"/>
            <a:chExt cx="1057086" cy="257098"/>
          </a:xfrm>
        </p:grpSpPr>
        <p:sp>
          <p:nvSpPr>
            <p:cNvPr id="21" name="Freeform 21"/>
            <p:cNvSpPr/>
            <p:nvPr/>
          </p:nvSpPr>
          <p:spPr>
            <a:xfrm>
              <a:off x="0" y="0"/>
              <a:ext cx="1057086" cy="257098"/>
            </a:xfrm>
            <a:custGeom>
              <a:avLst/>
              <a:gdLst/>
              <a:ahLst/>
              <a:cxnLst/>
              <a:rect l="l" t="t" r="r" b="b"/>
              <a:pathLst>
                <a:path w="1057086" h="257098">
                  <a:moveTo>
                    <a:pt x="0" y="0"/>
                  </a:moveTo>
                  <a:lnTo>
                    <a:pt x="1057086" y="0"/>
                  </a:lnTo>
                  <a:lnTo>
                    <a:pt x="1057086" y="257098"/>
                  </a:lnTo>
                  <a:lnTo>
                    <a:pt x="0" y="257098"/>
                  </a:lnTo>
                  <a:close/>
                </a:path>
              </a:pathLst>
            </a:custGeom>
            <a:solidFill>
              <a:srgbClr val="883ECD"/>
            </a:solidFill>
          </p:spPr>
        </p:sp>
        <p:sp>
          <p:nvSpPr>
            <p:cNvPr id="22" name="TextBox 22"/>
            <p:cNvSpPr txBox="1"/>
            <p:nvPr/>
          </p:nvSpPr>
          <p:spPr>
            <a:xfrm>
              <a:off x="0" y="-38100"/>
              <a:ext cx="1057086" cy="295198"/>
            </a:xfrm>
            <a:prstGeom prst="rect">
              <a:avLst/>
            </a:prstGeom>
          </p:spPr>
          <p:txBody>
            <a:bodyPr lIns="50800" tIns="50800" rIns="50800" bIns="50800" rtlCol="0" anchor="ctr"/>
            <a:lstStyle/>
            <a:p>
              <a:pPr algn="l">
                <a:lnSpc>
                  <a:spcPts val="2659"/>
                </a:lnSpc>
                <a:spcBef>
                  <a:spcPct val="0"/>
                </a:spcBef>
              </a:pPr>
              <a:endParaRPr/>
            </a:p>
          </p:txBody>
        </p:sp>
      </p:grpSp>
      <p:sp>
        <p:nvSpPr>
          <p:cNvPr id="23" name="Freeform 23"/>
          <p:cNvSpPr/>
          <p:nvPr/>
        </p:nvSpPr>
        <p:spPr>
          <a:xfrm>
            <a:off x="-838606" y="7050154"/>
            <a:ext cx="8283769" cy="7065048"/>
          </a:xfrm>
          <a:custGeom>
            <a:avLst/>
            <a:gdLst/>
            <a:ahLst/>
            <a:cxnLst/>
            <a:rect l="l" t="t" r="r" b="b"/>
            <a:pathLst>
              <a:path w="8283769" h="7065048">
                <a:moveTo>
                  <a:pt x="0" y="0"/>
                </a:moveTo>
                <a:lnTo>
                  <a:pt x="8283769" y="0"/>
                </a:lnTo>
                <a:lnTo>
                  <a:pt x="8283769" y="7065048"/>
                </a:lnTo>
                <a:lnTo>
                  <a:pt x="0" y="7065048"/>
                </a:lnTo>
                <a:lnTo>
                  <a:pt x="0" y="0"/>
                </a:lnTo>
                <a:close/>
              </a:path>
            </a:pathLst>
          </a:custGeom>
          <a:blipFill>
            <a:blip r:embed="rId4"/>
            <a:stretch>
              <a:fillRect/>
            </a:stretch>
          </a:blipFill>
        </p:spPr>
      </p:sp>
      <p:sp>
        <p:nvSpPr>
          <p:cNvPr id="24" name="Freeform 24"/>
          <p:cNvSpPr/>
          <p:nvPr/>
        </p:nvSpPr>
        <p:spPr>
          <a:xfrm>
            <a:off x="3739035" y="6097604"/>
            <a:ext cx="3797395" cy="3298084"/>
          </a:xfrm>
          <a:custGeom>
            <a:avLst/>
            <a:gdLst/>
            <a:ahLst/>
            <a:cxnLst/>
            <a:rect l="l" t="t" r="r" b="b"/>
            <a:pathLst>
              <a:path w="3797395" h="3298084">
                <a:moveTo>
                  <a:pt x="0" y="0"/>
                </a:moveTo>
                <a:lnTo>
                  <a:pt x="3797396" y="0"/>
                </a:lnTo>
                <a:lnTo>
                  <a:pt x="3797396" y="3298084"/>
                </a:lnTo>
                <a:lnTo>
                  <a:pt x="0" y="3298084"/>
                </a:lnTo>
                <a:lnTo>
                  <a:pt x="0" y="0"/>
                </a:lnTo>
                <a:close/>
              </a:path>
            </a:pathLst>
          </a:custGeom>
          <a:blipFill>
            <a:blip r:embed="rId5"/>
            <a:stretch>
              <a:fillRect/>
            </a:stretch>
          </a:blipFill>
        </p:spPr>
      </p:sp>
      <p:sp>
        <p:nvSpPr>
          <p:cNvPr id="25" name="Freeform 25"/>
          <p:cNvSpPr/>
          <p:nvPr/>
        </p:nvSpPr>
        <p:spPr>
          <a:xfrm flipH="1">
            <a:off x="618099" y="5611829"/>
            <a:ext cx="3797395" cy="3298084"/>
          </a:xfrm>
          <a:custGeom>
            <a:avLst/>
            <a:gdLst/>
            <a:ahLst/>
            <a:cxnLst/>
            <a:rect l="l" t="t" r="r" b="b"/>
            <a:pathLst>
              <a:path w="3797395" h="3298084">
                <a:moveTo>
                  <a:pt x="3797395" y="0"/>
                </a:moveTo>
                <a:lnTo>
                  <a:pt x="0" y="0"/>
                </a:lnTo>
                <a:lnTo>
                  <a:pt x="0" y="3298084"/>
                </a:lnTo>
                <a:lnTo>
                  <a:pt x="3797395" y="3298084"/>
                </a:lnTo>
                <a:lnTo>
                  <a:pt x="3797395" y="0"/>
                </a:lnTo>
                <a:close/>
              </a:path>
            </a:pathLst>
          </a:custGeom>
          <a:blipFill>
            <a:blip r:embed="rId5"/>
            <a:stretch>
              <a:fillRect/>
            </a:stretch>
          </a:blipFill>
        </p:spPr>
      </p:sp>
      <p:sp>
        <p:nvSpPr>
          <p:cNvPr id="26" name="Freeform 26"/>
          <p:cNvSpPr/>
          <p:nvPr/>
        </p:nvSpPr>
        <p:spPr>
          <a:xfrm rot="3899053" flipH="1" flipV="1">
            <a:off x="2775021" y="3966340"/>
            <a:ext cx="5775683" cy="8229600"/>
          </a:xfrm>
          <a:custGeom>
            <a:avLst/>
            <a:gdLst/>
            <a:ahLst/>
            <a:cxnLst/>
            <a:rect l="l" t="t" r="r" b="b"/>
            <a:pathLst>
              <a:path w="5775683" h="8229600">
                <a:moveTo>
                  <a:pt x="5775683" y="8229600"/>
                </a:moveTo>
                <a:lnTo>
                  <a:pt x="0" y="8229600"/>
                </a:lnTo>
                <a:lnTo>
                  <a:pt x="0" y="0"/>
                </a:lnTo>
                <a:lnTo>
                  <a:pt x="5775683" y="0"/>
                </a:lnTo>
                <a:lnTo>
                  <a:pt x="5775683" y="8229600"/>
                </a:lnTo>
                <a:close/>
              </a:path>
            </a:pathLst>
          </a:custGeom>
          <a:blipFill>
            <a:blip r:embed="rId6"/>
            <a:stretch>
              <a:fillRect/>
            </a:stretch>
          </a:blipFill>
        </p:spPr>
      </p:sp>
      <p:sp>
        <p:nvSpPr>
          <p:cNvPr id="27" name="TextBox 27"/>
          <p:cNvSpPr txBox="1"/>
          <p:nvPr/>
        </p:nvSpPr>
        <p:spPr>
          <a:xfrm>
            <a:off x="9144000" y="3040536"/>
            <a:ext cx="6696947" cy="2622451"/>
          </a:xfrm>
          <a:prstGeom prst="rect">
            <a:avLst/>
          </a:prstGeom>
        </p:spPr>
        <p:txBody>
          <a:bodyPr lIns="0" tIns="0" rIns="0" bIns="0" rtlCol="0" anchor="t">
            <a:spAutoFit/>
          </a:bodyPr>
          <a:lstStyle/>
          <a:p>
            <a:pPr algn="l">
              <a:lnSpc>
                <a:spcPts val="3500"/>
              </a:lnSpc>
              <a:spcBef>
                <a:spcPct val="0"/>
              </a:spcBef>
            </a:pPr>
            <a:r>
              <a:rPr lang="en-US" sz="2500">
                <a:solidFill>
                  <a:srgbClr val="000000"/>
                </a:solidFill>
                <a:latin typeface="DM Sans"/>
                <a:ea typeface="DM Sans"/>
                <a:cs typeface="DM Sans"/>
                <a:sym typeface="DM Sans"/>
              </a:rPr>
              <a:t>AI-powered assistants support users by managing schedules, finding information, and operating smart devices. Voice recognition technology enhances accessibility and convenience. Example: mobile voice assistants.</a:t>
            </a:r>
          </a:p>
        </p:txBody>
      </p:sp>
      <p:sp>
        <p:nvSpPr>
          <p:cNvPr id="28" name="TextBox 28"/>
          <p:cNvSpPr txBox="1"/>
          <p:nvPr/>
        </p:nvSpPr>
        <p:spPr>
          <a:xfrm>
            <a:off x="9144000" y="7152455"/>
            <a:ext cx="6696947" cy="1746184"/>
          </a:xfrm>
          <a:prstGeom prst="rect">
            <a:avLst/>
          </a:prstGeom>
        </p:spPr>
        <p:txBody>
          <a:bodyPr lIns="0" tIns="0" rIns="0" bIns="0" rtlCol="0" anchor="t">
            <a:spAutoFit/>
          </a:bodyPr>
          <a:lstStyle/>
          <a:p>
            <a:pPr algn="l">
              <a:lnSpc>
                <a:spcPts val="3500"/>
              </a:lnSpc>
              <a:spcBef>
                <a:spcPct val="0"/>
              </a:spcBef>
            </a:pPr>
            <a:r>
              <a:rPr lang="en-US" sz="2500">
                <a:solidFill>
                  <a:srgbClr val="000000"/>
                </a:solidFill>
                <a:latin typeface="DM Sans"/>
                <a:ea typeface="DM Sans"/>
                <a:cs typeface="DM Sans"/>
                <a:sym typeface="DM Sans"/>
              </a:rPr>
              <a:t>AI works alongside IoT devices to automate household functions. Examples: smart thermostats, facial-recognition security cameras, and automated lighting.</a:t>
            </a:r>
          </a:p>
        </p:txBody>
      </p:sp>
      <p:sp>
        <p:nvSpPr>
          <p:cNvPr id="29" name="Freeform 29"/>
          <p:cNvSpPr/>
          <p:nvPr/>
        </p:nvSpPr>
        <p:spPr>
          <a:xfrm flipH="1" flipV="1">
            <a:off x="15400159" y="1876263"/>
            <a:ext cx="5775683" cy="8229600"/>
          </a:xfrm>
          <a:custGeom>
            <a:avLst/>
            <a:gdLst/>
            <a:ahLst/>
            <a:cxnLst/>
            <a:rect l="l" t="t" r="r" b="b"/>
            <a:pathLst>
              <a:path w="5775683" h="8229600">
                <a:moveTo>
                  <a:pt x="5775682" y="8229600"/>
                </a:moveTo>
                <a:lnTo>
                  <a:pt x="0" y="8229600"/>
                </a:lnTo>
                <a:lnTo>
                  <a:pt x="0" y="0"/>
                </a:lnTo>
                <a:lnTo>
                  <a:pt x="5775682" y="0"/>
                </a:lnTo>
                <a:lnTo>
                  <a:pt x="5775682" y="8229600"/>
                </a:lnTo>
                <a:close/>
              </a:path>
            </a:pathLst>
          </a:custGeom>
          <a:blipFill>
            <a:blip r:embed="rId6"/>
            <a:stretch>
              <a:fillRect/>
            </a:stretch>
          </a:blipFill>
        </p:spPr>
      </p:sp>
      <p:sp>
        <p:nvSpPr>
          <p:cNvPr id="30" name="Freeform 30"/>
          <p:cNvSpPr/>
          <p:nvPr/>
        </p:nvSpPr>
        <p:spPr>
          <a:xfrm>
            <a:off x="14451526" y="913537"/>
            <a:ext cx="1897265" cy="1623556"/>
          </a:xfrm>
          <a:custGeom>
            <a:avLst/>
            <a:gdLst/>
            <a:ahLst/>
            <a:cxnLst/>
            <a:rect l="l" t="t" r="r" b="b"/>
            <a:pathLst>
              <a:path w="1897265" h="1623556">
                <a:moveTo>
                  <a:pt x="0" y="0"/>
                </a:moveTo>
                <a:lnTo>
                  <a:pt x="1897265" y="0"/>
                </a:lnTo>
                <a:lnTo>
                  <a:pt x="1897265" y="1623556"/>
                </a:lnTo>
                <a:lnTo>
                  <a:pt x="0" y="1623556"/>
                </a:lnTo>
                <a:lnTo>
                  <a:pt x="0" y="0"/>
                </a:lnTo>
                <a:close/>
              </a:path>
            </a:pathLst>
          </a:custGeom>
          <a:blipFill>
            <a:blip r:embed="rId7"/>
            <a:stretch>
              <a:fillRect/>
            </a:stretch>
          </a:blipFill>
        </p:spPr>
      </p:sp>
      <p:sp>
        <p:nvSpPr>
          <p:cNvPr id="31" name="TextBox 31"/>
          <p:cNvSpPr txBox="1"/>
          <p:nvPr/>
        </p:nvSpPr>
        <p:spPr>
          <a:xfrm>
            <a:off x="1422454" y="4294353"/>
            <a:ext cx="3460288" cy="793967"/>
          </a:xfrm>
          <a:prstGeom prst="rect">
            <a:avLst/>
          </a:prstGeom>
        </p:spPr>
        <p:txBody>
          <a:bodyPr lIns="0" tIns="0" rIns="0" bIns="0" rtlCol="0" anchor="t">
            <a:spAutoFit/>
          </a:bodyPr>
          <a:lstStyle/>
          <a:p>
            <a:pPr algn="l">
              <a:lnSpc>
                <a:spcPts val="6581"/>
              </a:lnSpc>
              <a:spcBef>
                <a:spcPct val="0"/>
              </a:spcBef>
            </a:pPr>
            <a:r>
              <a:rPr lang="en-US" sz="4700" b="1" spc="-183">
                <a:solidFill>
                  <a:srgbClr val="FF9ADB"/>
                </a:solidFill>
                <a:latin typeface="DM Sans Bold"/>
                <a:ea typeface="DM Sans Bold"/>
                <a:cs typeface="DM Sans Bold"/>
                <a:sym typeface="DM Sans Bold"/>
              </a:rPr>
              <a:t>IN DAILY LIFE</a:t>
            </a:r>
          </a:p>
        </p:txBody>
      </p:sp>
      <p:sp>
        <p:nvSpPr>
          <p:cNvPr id="32" name="TextBox 32"/>
          <p:cNvSpPr txBox="1"/>
          <p:nvPr/>
        </p:nvSpPr>
        <p:spPr>
          <a:xfrm>
            <a:off x="9144000" y="2267870"/>
            <a:ext cx="3612899" cy="481297"/>
          </a:xfrm>
          <a:prstGeom prst="rect">
            <a:avLst/>
          </a:prstGeom>
        </p:spPr>
        <p:txBody>
          <a:bodyPr lIns="0" tIns="0" rIns="0" bIns="0" rtlCol="0" anchor="t">
            <a:spAutoFit/>
          </a:bodyPr>
          <a:lstStyle/>
          <a:p>
            <a:pPr algn="l">
              <a:lnSpc>
                <a:spcPts val="3919"/>
              </a:lnSpc>
              <a:spcBef>
                <a:spcPct val="0"/>
              </a:spcBef>
            </a:pPr>
            <a:r>
              <a:rPr lang="en-US" sz="2799" b="1">
                <a:solidFill>
                  <a:srgbClr val="F9F9F9"/>
                </a:solidFill>
                <a:latin typeface="DM Sans Bold"/>
                <a:ea typeface="DM Sans Bold"/>
                <a:cs typeface="DM Sans Bold"/>
                <a:sym typeface="DM Sans Bold"/>
              </a:rPr>
              <a:t>Virtual Assistants</a:t>
            </a:r>
          </a:p>
        </p:txBody>
      </p:sp>
      <p:sp>
        <p:nvSpPr>
          <p:cNvPr id="33" name="TextBox 33"/>
          <p:cNvSpPr txBox="1"/>
          <p:nvPr/>
        </p:nvSpPr>
        <p:spPr>
          <a:xfrm>
            <a:off x="9144000" y="6375883"/>
            <a:ext cx="5057626" cy="481297"/>
          </a:xfrm>
          <a:prstGeom prst="rect">
            <a:avLst/>
          </a:prstGeom>
        </p:spPr>
        <p:txBody>
          <a:bodyPr lIns="0" tIns="0" rIns="0" bIns="0" rtlCol="0" anchor="t">
            <a:spAutoFit/>
          </a:bodyPr>
          <a:lstStyle/>
          <a:p>
            <a:pPr marL="0" lvl="0" indent="0" algn="l">
              <a:lnSpc>
                <a:spcPts val="3919"/>
              </a:lnSpc>
              <a:spcBef>
                <a:spcPct val="0"/>
              </a:spcBef>
            </a:pPr>
            <a:r>
              <a:rPr lang="en-US" sz="2799" b="1" u="none" strike="noStrike">
                <a:solidFill>
                  <a:srgbClr val="F9F9F9"/>
                </a:solidFill>
                <a:latin typeface="DM Sans Bold"/>
                <a:ea typeface="DM Sans Bold"/>
                <a:cs typeface="DM Sans Bold"/>
                <a:sym typeface="DM Sans Bold"/>
              </a:rPr>
              <a:t>Smart Home Technology</a:t>
            </a:r>
          </a:p>
        </p:txBody>
      </p:sp>
      <p:sp>
        <p:nvSpPr>
          <p:cNvPr id="34" name="Freeform 34"/>
          <p:cNvSpPr/>
          <p:nvPr/>
        </p:nvSpPr>
        <p:spPr>
          <a:xfrm>
            <a:off x="16231472" y="4834458"/>
            <a:ext cx="3859248" cy="3302492"/>
          </a:xfrm>
          <a:custGeom>
            <a:avLst/>
            <a:gdLst/>
            <a:ahLst/>
            <a:cxnLst/>
            <a:rect l="l" t="t" r="r" b="b"/>
            <a:pathLst>
              <a:path w="3859248" h="3302492">
                <a:moveTo>
                  <a:pt x="0" y="0"/>
                </a:moveTo>
                <a:lnTo>
                  <a:pt x="3859247" y="0"/>
                </a:lnTo>
                <a:lnTo>
                  <a:pt x="3859247" y="3302493"/>
                </a:lnTo>
                <a:lnTo>
                  <a:pt x="0" y="3302493"/>
                </a:lnTo>
                <a:lnTo>
                  <a:pt x="0" y="0"/>
                </a:lnTo>
                <a:close/>
              </a:path>
            </a:pathLst>
          </a:custGeom>
          <a:blipFill>
            <a:blip r:embed="rId7"/>
            <a:stretch>
              <a:fillRect/>
            </a:stretch>
          </a:blipFill>
        </p:spPr>
      </p:sp>
      <p:sp>
        <p:nvSpPr>
          <p:cNvPr id="35" name="Freeform 35"/>
          <p:cNvSpPr/>
          <p:nvPr/>
        </p:nvSpPr>
        <p:spPr>
          <a:xfrm>
            <a:off x="8036479" y="9359292"/>
            <a:ext cx="2168214" cy="1855416"/>
          </a:xfrm>
          <a:custGeom>
            <a:avLst/>
            <a:gdLst/>
            <a:ahLst/>
            <a:cxnLst/>
            <a:rect l="l" t="t" r="r" b="b"/>
            <a:pathLst>
              <a:path w="2168214" h="1855416">
                <a:moveTo>
                  <a:pt x="0" y="0"/>
                </a:moveTo>
                <a:lnTo>
                  <a:pt x="2168214" y="0"/>
                </a:lnTo>
                <a:lnTo>
                  <a:pt x="2168214" y="1855416"/>
                </a:lnTo>
                <a:lnTo>
                  <a:pt x="0" y="1855416"/>
                </a:lnTo>
                <a:lnTo>
                  <a:pt x="0" y="0"/>
                </a:lnTo>
                <a:close/>
              </a:path>
            </a:pathLst>
          </a:custGeom>
          <a:blipFill>
            <a:blip r:embed="rId7"/>
            <a:stretch>
              <a:fillRect/>
            </a:stretch>
          </a:blipFill>
        </p:spPr>
      </p:sp>
    </p:spTree>
  </p:cSld>
  <p:clrMapOvr>
    <a:masterClrMapping/>
  </p:clrMapOvr>
  <p:transition spd="slow">
    <p:push/>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AE9FF"/>
        </a:solidFill>
        <a:effectLst/>
      </p:bgPr>
    </p:bg>
    <p:spTree>
      <p:nvGrpSpPr>
        <p:cNvPr id="1" name=""/>
        <p:cNvGrpSpPr/>
        <p:nvPr/>
      </p:nvGrpSpPr>
      <p:grpSpPr>
        <a:xfrm>
          <a:off x="0" y="0"/>
          <a:ext cx="0" cy="0"/>
          <a:chOff x="0" y="0"/>
          <a:chExt cx="0" cy="0"/>
        </a:xfrm>
      </p:grpSpPr>
      <p:sp>
        <p:nvSpPr>
          <p:cNvPr id="2" name="Freeform 2"/>
          <p:cNvSpPr/>
          <p:nvPr/>
        </p:nvSpPr>
        <p:spPr>
          <a:xfrm>
            <a:off x="-222002" y="-221424"/>
            <a:ext cx="18685176" cy="10804102"/>
          </a:xfrm>
          <a:custGeom>
            <a:avLst/>
            <a:gdLst/>
            <a:ahLst/>
            <a:cxnLst/>
            <a:rect l="l" t="t" r="r" b="b"/>
            <a:pathLst>
              <a:path w="18685176" h="10804102">
                <a:moveTo>
                  <a:pt x="0" y="0"/>
                </a:moveTo>
                <a:lnTo>
                  <a:pt x="18685176" y="0"/>
                </a:lnTo>
                <a:lnTo>
                  <a:pt x="18685176" y="10804102"/>
                </a:lnTo>
                <a:lnTo>
                  <a:pt x="0" y="10804102"/>
                </a:lnTo>
                <a:lnTo>
                  <a:pt x="0" y="0"/>
                </a:lnTo>
                <a:close/>
              </a:path>
            </a:pathLst>
          </a:custGeom>
          <a:blipFill>
            <a:blip r:embed="rId2">
              <a:alphaModFix amt="31999"/>
              <a:extLst>
                <a:ext uri="{96DAC541-7B7A-43D3-8B79-37D633B846F1}">
                  <asvg:svgBlip xmlns:asvg="http://schemas.microsoft.com/office/drawing/2016/SVG/main" r:embed="rId3"/>
                </a:ext>
              </a:extLst>
            </a:blip>
            <a:stretch>
              <a:fillRect l="-1504" t="-41243" r="-1755" b="-37339"/>
            </a:stretch>
          </a:blipFill>
        </p:spPr>
      </p:sp>
      <p:grpSp>
        <p:nvGrpSpPr>
          <p:cNvPr id="3" name="Group 3"/>
          <p:cNvGrpSpPr/>
          <p:nvPr/>
        </p:nvGrpSpPr>
        <p:grpSpPr>
          <a:xfrm>
            <a:off x="618099" y="1141674"/>
            <a:ext cx="4978939" cy="1412623"/>
            <a:chOff x="0" y="0"/>
            <a:chExt cx="1414415" cy="401297"/>
          </a:xfrm>
        </p:grpSpPr>
        <p:sp>
          <p:nvSpPr>
            <p:cNvPr id="4" name="Freeform 4"/>
            <p:cNvSpPr/>
            <p:nvPr/>
          </p:nvSpPr>
          <p:spPr>
            <a:xfrm>
              <a:off x="0" y="0"/>
              <a:ext cx="1414415" cy="401297"/>
            </a:xfrm>
            <a:custGeom>
              <a:avLst/>
              <a:gdLst/>
              <a:ahLst/>
              <a:cxnLst/>
              <a:rect l="l" t="t" r="r" b="b"/>
              <a:pathLst>
                <a:path w="1414415" h="401297">
                  <a:moveTo>
                    <a:pt x="0" y="0"/>
                  </a:moveTo>
                  <a:lnTo>
                    <a:pt x="1414415" y="0"/>
                  </a:lnTo>
                  <a:lnTo>
                    <a:pt x="1414415" y="401297"/>
                  </a:lnTo>
                  <a:lnTo>
                    <a:pt x="0" y="401297"/>
                  </a:lnTo>
                  <a:close/>
                </a:path>
              </a:pathLst>
            </a:custGeom>
            <a:solidFill>
              <a:srgbClr val="FFFFFF"/>
            </a:solidFill>
          </p:spPr>
        </p:sp>
        <p:sp>
          <p:nvSpPr>
            <p:cNvPr id="5" name="TextBox 5"/>
            <p:cNvSpPr txBox="1"/>
            <p:nvPr/>
          </p:nvSpPr>
          <p:spPr>
            <a:xfrm>
              <a:off x="0" y="-38100"/>
              <a:ext cx="1414415" cy="439397"/>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618099" y="2656828"/>
            <a:ext cx="6414088" cy="1412623"/>
            <a:chOff x="0" y="0"/>
            <a:chExt cx="1822112" cy="401297"/>
          </a:xfrm>
        </p:grpSpPr>
        <p:sp>
          <p:nvSpPr>
            <p:cNvPr id="7" name="Freeform 7"/>
            <p:cNvSpPr/>
            <p:nvPr/>
          </p:nvSpPr>
          <p:spPr>
            <a:xfrm>
              <a:off x="0" y="0"/>
              <a:ext cx="1822112" cy="401297"/>
            </a:xfrm>
            <a:custGeom>
              <a:avLst/>
              <a:gdLst/>
              <a:ahLst/>
              <a:cxnLst/>
              <a:rect l="l" t="t" r="r" b="b"/>
              <a:pathLst>
                <a:path w="1822112" h="401297">
                  <a:moveTo>
                    <a:pt x="0" y="0"/>
                  </a:moveTo>
                  <a:lnTo>
                    <a:pt x="1822112" y="0"/>
                  </a:lnTo>
                  <a:lnTo>
                    <a:pt x="1822112" y="401297"/>
                  </a:lnTo>
                  <a:lnTo>
                    <a:pt x="0" y="401297"/>
                  </a:lnTo>
                  <a:close/>
                </a:path>
              </a:pathLst>
            </a:custGeom>
            <a:solidFill>
              <a:srgbClr val="FFFFFF"/>
            </a:solidFill>
          </p:spPr>
        </p:sp>
        <p:sp>
          <p:nvSpPr>
            <p:cNvPr id="8" name="TextBox 8"/>
            <p:cNvSpPr txBox="1"/>
            <p:nvPr/>
          </p:nvSpPr>
          <p:spPr>
            <a:xfrm>
              <a:off x="0" y="-38100"/>
              <a:ext cx="1822112" cy="439397"/>
            </a:xfrm>
            <a:prstGeom prst="rect">
              <a:avLst/>
            </a:prstGeom>
          </p:spPr>
          <p:txBody>
            <a:bodyPr lIns="50800" tIns="50800" rIns="50800" bIns="50800" rtlCol="0" anchor="ctr"/>
            <a:lstStyle/>
            <a:p>
              <a:pPr algn="ctr">
                <a:lnSpc>
                  <a:spcPts val="2659"/>
                </a:lnSpc>
              </a:pPr>
              <a:endParaRPr/>
            </a:p>
          </p:txBody>
        </p:sp>
      </p:grpSp>
      <p:sp>
        <p:nvSpPr>
          <p:cNvPr id="9" name="Freeform 9"/>
          <p:cNvSpPr/>
          <p:nvPr/>
        </p:nvSpPr>
        <p:spPr>
          <a:xfrm flipH="1" flipV="1">
            <a:off x="-222002" y="-658684"/>
            <a:ext cx="5775683" cy="4760945"/>
          </a:xfrm>
          <a:custGeom>
            <a:avLst/>
            <a:gdLst/>
            <a:ahLst/>
            <a:cxnLst/>
            <a:rect l="l" t="t" r="r" b="b"/>
            <a:pathLst>
              <a:path w="5775683" h="4760945">
                <a:moveTo>
                  <a:pt x="5775683" y="4760944"/>
                </a:moveTo>
                <a:lnTo>
                  <a:pt x="0" y="4760944"/>
                </a:lnTo>
                <a:lnTo>
                  <a:pt x="0" y="0"/>
                </a:lnTo>
                <a:lnTo>
                  <a:pt x="5775683" y="0"/>
                </a:lnTo>
                <a:lnTo>
                  <a:pt x="5775683" y="4760944"/>
                </a:lnTo>
                <a:close/>
              </a:path>
            </a:pathLst>
          </a:custGeom>
          <a:blipFill>
            <a:blip r:embed="rId4"/>
            <a:stretch>
              <a:fillRect t="-72856"/>
            </a:stretch>
          </a:blipFill>
        </p:spPr>
      </p:sp>
      <p:sp>
        <p:nvSpPr>
          <p:cNvPr id="10" name="TextBox 10"/>
          <p:cNvSpPr txBox="1"/>
          <p:nvPr/>
        </p:nvSpPr>
        <p:spPr>
          <a:xfrm>
            <a:off x="705982" y="1445181"/>
            <a:ext cx="6924713" cy="3145391"/>
          </a:xfrm>
          <a:prstGeom prst="rect">
            <a:avLst/>
          </a:prstGeom>
        </p:spPr>
        <p:txBody>
          <a:bodyPr lIns="0" tIns="0" rIns="0" bIns="0" rtlCol="0" anchor="t">
            <a:spAutoFit/>
          </a:bodyPr>
          <a:lstStyle/>
          <a:p>
            <a:pPr marL="0" lvl="0" indent="0" algn="l">
              <a:lnSpc>
                <a:spcPts val="11560"/>
              </a:lnSpc>
            </a:pPr>
            <a:r>
              <a:rPr lang="en-US" sz="13928" b="1" spc="-766">
                <a:solidFill>
                  <a:srgbClr val="661CAB"/>
                </a:solidFill>
                <a:latin typeface="Bebas Neue Bold"/>
                <a:ea typeface="Bebas Neue Bold"/>
                <a:cs typeface="Bebas Neue Bold"/>
                <a:sym typeface="Bebas Neue Bold"/>
              </a:rPr>
              <a:t>ARTIFICIAL INTELLIGENCE</a:t>
            </a:r>
          </a:p>
        </p:txBody>
      </p:sp>
      <p:grpSp>
        <p:nvGrpSpPr>
          <p:cNvPr id="11" name="Group 11"/>
          <p:cNvGrpSpPr/>
          <p:nvPr/>
        </p:nvGrpSpPr>
        <p:grpSpPr>
          <a:xfrm>
            <a:off x="5025090" y="4934644"/>
            <a:ext cx="844020" cy="208856"/>
            <a:chOff x="0" y="0"/>
            <a:chExt cx="1125361" cy="278475"/>
          </a:xfrm>
        </p:grpSpPr>
        <p:grpSp>
          <p:nvGrpSpPr>
            <p:cNvPr id="12" name="Group 12"/>
            <p:cNvGrpSpPr/>
            <p:nvPr/>
          </p:nvGrpSpPr>
          <p:grpSpPr>
            <a:xfrm>
              <a:off x="0" y="0"/>
              <a:ext cx="278475" cy="278475"/>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9ADB"/>
              </a:solidFill>
            </p:spPr>
          </p:sp>
          <p:sp>
            <p:nvSpPr>
              <p:cNvPr id="14" name="TextBox 1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5" name="Group 15"/>
            <p:cNvGrpSpPr/>
            <p:nvPr/>
          </p:nvGrpSpPr>
          <p:grpSpPr>
            <a:xfrm>
              <a:off x="416011" y="0"/>
              <a:ext cx="278475" cy="278475"/>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2A9F1"/>
              </a:solidFill>
            </p:spPr>
          </p:sp>
          <p:sp>
            <p:nvSpPr>
              <p:cNvPr id="17" name="TextBox 1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8" name="Group 18"/>
            <p:cNvGrpSpPr/>
            <p:nvPr/>
          </p:nvGrpSpPr>
          <p:grpSpPr>
            <a:xfrm>
              <a:off x="846886" y="0"/>
              <a:ext cx="278475" cy="278475"/>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83ECD"/>
              </a:solidFill>
            </p:spPr>
          </p:sp>
          <p:sp>
            <p:nvSpPr>
              <p:cNvPr id="20" name="TextBox 2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grpSp>
        <p:nvGrpSpPr>
          <p:cNvPr id="21" name="Group 21"/>
          <p:cNvGrpSpPr/>
          <p:nvPr/>
        </p:nvGrpSpPr>
        <p:grpSpPr>
          <a:xfrm>
            <a:off x="618099" y="4238479"/>
            <a:ext cx="3721090" cy="905021"/>
            <a:chOff x="0" y="0"/>
            <a:chExt cx="1057086" cy="257098"/>
          </a:xfrm>
        </p:grpSpPr>
        <p:sp>
          <p:nvSpPr>
            <p:cNvPr id="22" name="Freeform 22"/>
            <p:cNvSpPr/>
            <p:nvPr/>
          </p:nvSpPr>
          <p:spPr>
            <a:xfrm>
              <a:off x="0" y="0"/>
              <a:ext cx="1057086" cy="257098"/>
            </a:xfrm>
            <a:custGeom>
              <a:avLst/>
              <a:gdLst/>
              <a:ahLst/>
              <a:cxnLst/>
              <a:rect l="l" t="t" r="r" b="b"/>
              <a:pathLst>
                <a:path w="1057086" h="257098">
                  <a:moveTo>
                    <a:pt x="0" y="0"/>
                  </a:moveTo>
                  <a:lnTo>
                    <a:pt x="1057086" y="0"/>
                  </a:lnTo>
                  <a:lnTo>
                    <a:pt x="1057086" y="257098"/>
                  </a:lnTo>
                  <a:lnTo>
                    <a:pt x="0" y="257098"/>
                  </a:lnTo>
                  <a:close/>
                </a:path>
              </a:pathLst>
            </a:custGeom>
            <a:solidFill>
              <a:srgbClr val="883ECD"/>
            </a:solidFill>
          </p:spPr>
        </p:sp>
        <p:sp>
          <p:nvSpPr>
            <p:cNvPr id="23" name="TextBox 23"/>
            <p:cNvSpPr txBox="1"/>
            <p:nvPr/>
          </p:nvSpPr>
          <p:spPr>
            <a:xfrm>
              <a:off x="0" y="-38100"/>
              <a:ext cx="1057086" cy="295198"/>
            </a:xfrm>
            <a:prstGeom prst="rect">
              <a:avLst/>
            </a:prstGeom>
          </p:spPr>
          <p:txBody>
            <a:bodyPr lIns="50800" tIns="50800" rIns="50800" bIns="50800" rtlCol="0" anchor="ctr"/>
            <a:lstStyle/>
            <a:p>
              <a:pPr algn="l">
                <a:lnSpc>
                  <a:spcPts val="2659"/>
                </a:lnSpc>
                <a:spcBef>
                  <a:spcPct val="0"/>
                </a:spcBef>
              </a:pPr>
              <a:endParaRPr/>
            </a:p>
          </p:txBody>
        </p:sp>
      </p:grpSp>
      <p:sp>
        <p:nvSpPr>
          <p:cNvPr id="24" name="TextBox 24"/>
          <p:cNvSpPr txBox="1"/>
          <p:nvPr/>
        </p:nvSpPr>
        <p:spPr>
          <a:xfrm>
            <a:off x="13303315" y="3019518"/>
            <a:ext cx="4376062" cy="3924807"/>
          </a:xfrm>
          <a:prstGeom prst="rect">
            <a:avLst/>
          </a:prstGeom>
        </p:spPr>
        <p:txBody>
          <a:bodyPr lIns="0" tIns="0" rIns="0" bIns="0" rtlCol="0" anchor="t">
            <a:spAutoFit/>
          </a:bodyPr>
          <a:lstStyle/>
          <a:p>
            <a:pPr algn="l">
              <a:lnSpc>
                <a:spcPts val="3956"/>
              </a:lnSpc>
            </a:pPr>
            <a:r>
              <a:rPr lang="en-US" sz="2300">
                <a:solidFill>
                  <a:srgbClr val="000000"/>
                </a:solidFill>
                <a:latin typeface="DM Sans"/>
                <a:ea typeface="DM Sans"/>
                <a:cs typeface="DM Sans"/>
                <a:sym typeface="DM Sans"/>
              </a:rPr>
              <a:t>AI-powered assistants support users by managing schedules, finding information, and operating smart devices. Voice recognition technology enhances accessibility and convenience. Example: mobile voice assistants.</a:t>
            </a:r>
          </a:p>
        </p:txBody>
      </p:sp>
      <p:sp>
        <p:nvSpPr>
          <p:cNvPr id="25" name="TextBox 25"/>
          <p:cNvSpPr txBox="1"/>
          <p:nvPr/>
        </p:nvSpPr>
        <p:spPr>
          <a:xfrm>
            <a:off x="618099" y="6759876"/>
            <a:ext cx="6039098" cy="1943607"/>
          </a:xfrm>
          <a:prstGeom prst="rect">
            <a:avLst/>
          </a:prstGeom>
        </p:spPr>
        <p:txBody>
          <a:bodyPr lIns="0" tIns="0" rIns="0" bIns="0" rtlCol="0" anchor="t">
            <a:spAutoFit/>
          </a:bodyPr>
          <a:lstStyle/>
          <a:p>
            <a:pPr algn="l">
              <a:lnSpc>
                <a:spcPts val="3956"/>
              </a:lnSpc>
            </a:pPr>
            <a:r>
              <a:rPr lang="en-US" sz="2300">
                <a:solidFill>
                  <a:srgbClr val="000000"/>
                </a:solidFill>
                <a:latin typeface="DM Sans"/>
                <a:ea typeface="DM Sans"/>
                <a:cs typeface="DM Sans"/>
                <a:sym typeface="DM Sans"/>
              </a:rPr>
              <a:t>AI works alongside IoT devices to automate household functions. Examples: smart thermostats, facial-recognition security cameras, and automated lighting.</a:t>
            </a:r>
          </a:p>
        </p:txBody>
      </p:sp>
      <p:sp>
        <p:nvSpPr>
          <p:cNvPr id="26" name="Freeform 26"/>
          <p:cNvSpPr/>
          <p:nvPr/>
        </p:nvSpPr>
        <p:spPr>
          <a:xfrm flipH="1" flipV="1">
            <a:off x="13343630" y="6097604"/>
            <a:ext cx="5775683" cy="4760945"/>
          </a:xfrm>
          <a:custGeom>
            <a:avLst/>
            <a:gdLst/>
            <a:ahLst/>
            <a:cxnLst/>
            <a:rect l="l" t="t" r="r" b="b"/>
            <a:pathLst>
              <a:path w="5775683" h="4760945">
                <a:moveTo>
                  <a:pt x="5775683" y="4760945"/>
                </a:moveTo>
                <a:lnTo>
                  <a:pt x="0" y="4760945"/>
                </a:lnTo>
                <a:lnTo>
                  <a:pt x="0" y="0"/>
                </a:lnTo>
                <a:lnTo>
                  <a:pt x="5775683" y="0"/>
                </a:lnTo>
                <a:lnTo>
                  <a:pt x="5775683" y="4760945"/>
                </a:lnTo>
                <a:close/>
              </a:path>
            </a:pathLst>
          </a:custGeom>
          <a:blipFill>
            <a:blip r:embed="rId4"/>
            <a:stretch>
              <a:fillRect t="-72856"/>
            </a:stretch>
          </a:blipFill>
        </p:spPr>
      </p:sp>
      <p:sp>
        <p:nvSpPr>
          <p:cNvPr id="27" name="Freeform 27"/>
          <p:cNvSpPr/>
          <p:nvPr/>
        </p:nvSpPr>
        <p:spPr>
          <a:xfrm>
            <a:off x="7849770" y="1114425"/>
            <a:ext cx="3632548" cy="8229600"/>
          </a:xfrm>
          <a:custGeom>
            <a:avLst/>
            <a:gdLst/>
            <a:ahLst/>
            <a:cxnLst/>
            <a:rect l="l" t="t" r="r" b="b"/>
            <a:pathLst>
              <a:path w="3632548" h="8229600">
                <a:moveTo>
                  <a:pt x="0" y="0"/>
                </a:moveTo>
                <a:lnTo>
                  <a:pt x="3632548" y="0"/>
                </a:lnTo>
                <a:lnTo>
                  <a:pt x="3632548" y="8229600"/>
                </a:lnTo>
                <a:lnTo>
                  <a:pt x="0" y="8229600"/>
                </a:lnTo>
                <a:lnTo>
                  <a:pt x="0" y="0"/>
                </a:lnTo>
                <a:close/>
              </a:path>
            </a:pathLst>
          </a:custGeom>
          <a:blipFill>
            <a:blip r:embed="rId5"/>
            <a:stretch>
              <a:fillRect/>
            </a:stretch>
          </a:blipFill>
        </p:spPr>
      </p:sp>
      <p:sp>
        <p:nvSpPr>
          <p:cNvPr id="28" name="Freeform 28"/>
          <p:cNvSpPr/>
          <p:nvPr/>
        </p:nvSpPr>
        <p:spPr>
          <a:xfrm>
            <a:off x="6343097" y="4358094"/>
            <a:ext cx="6645893" cy="5981303"/>
          </a:xfrm>
          <a:custGeom>
            <a:avLst/>
            <a:gdLst/>
            <a:ahLst/>
            <a:cxnLst/>
            <a:rect l="l" t="t" r="r" b="b"/>
            <a:pathLst>
              <a:path w="6645893" h="5981303">
                <a:moveTo>
                  <a:pt x="0" y="0"/>
                </a:moveTo>
                <a:lnTo>
                  <a:pt x="6645893" y="0"/>
                </a:lnTo>
                <a:lnTo>
                  <a:pt x="6645893" y="5981303"/>
                </a:lnTo>
                <a:lnTo>
                  <a:pt x="0" y="5981303"/>
                </a:lnTo>
                <a:lnTo>
                  <a:pt x="0" y="0"/>
                </a:lnTo>
                <a:close/>
              </a:path>
            </a:pathLst>
          </a:custGeom>
          <a:blipFill>
            <a:blip r:embed="rId6"/>
            <a:stretch>
              <a:fillRect/>
            </a:stretch>
          </a:blipFill>
        </p:spPr>
      </p:sp>
      <p:sp>
        <p:nvSpPr>
          <p:cNvPr id="29" name="Freeform 29"/>
          <p:cNvSpPr/>
          <p:nvPr/>
        </p:nvSpPr>
        <p:spPr>
          <a:xfrm>
            <a:off x="10652134" y="2105416"/>
            <a:ext cx="2040871" cy="4698538"/>
          </a:xfrm>
          <a:custGeom>
            <a:avLst/>
            <a:gdLst/>
            <a:ahLst/>
            <a:cxnLst/>
            <a:rect l="l" t="t" r="r" b="b"/>
            <a:pathLst>
              <a:path w="2040871" h="4698538">
                <a:moveTo>
                  <a:pt x="0" y="0"/>
                </a:moveTo>
                <a:lnTo>
                  <a:pt x="2040871" y="0"/>
                </a:lnTo>
                <a:lnTo>
                  <a:pt x="2040871" y="4698538"/>
                </a:lnTo>
                <a:lnTo>
                  <a:pt x="0" y="4698538"/>
                </a:lnTo>
                <a:lnTo>
                  <a:pt x="0" y="0"/>
                </a:lnTo>
                <a:close/>
              </a:path>
            </a:pathLst>
          </a:custGeom>
          <a:blipFill>
            <a:blip r:embed="rId7"/>
            <a:stretch>
              <a:fillRect/>
            </a:stretch>
          </a:blipFill>
        </p:spPr>
      </p:sp>
      <p:sp>
        <p:nvSpPr>
          <p:cNvPr id="30" name="Freeform 30"/>
          <p:cNvSpPr/>
          <p:nvPr/>
        </p:nvSpPr>
        <p:spPr>
          <a:xfrm flipH="1">
            <a:off x="12773792" y="7439626"/>
            <a:ext cx="1345894" cy="555487"/>
          </a:xfrm>
          <a:custGeom>
            <a:avLst/>
            <a:gdLst/>
            <a:ahLst/>
            <a:cxnLst/>
            <a:rect l="l" t="t" r="r" b="b"/>
            <a:pathLst>
              <a:path w="1345894" h="555487">
                <a:moveTo>
                  <a:pt x="1345894" y="0"/>
                </a:moveTo>
                <a:lnTo>
                  <a:pt x="0" y="0"/>
                </a:lnTo>
                <a:lnTo>
                  <a:pt x="0" y="555487"/>
                </a:lnTo>
                <a:lnTo>
                  <a:pt x="1345894" y="555487"/>
                </a:lnTo>
                <a:lnTo>
                  <a:pt x="1345894"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31" name="TextBox 31"/>
          <p:cNvSpPr txBox="1"/>
          <p:nvPr/>
        </p:nvSpPr>
        <p:spPr>
          <a:xfrm>
            <a:off x="705982" y="4246319"/>
            <a:ext cx="3507436" cy="803617"/>
          </a:xfrm>
          <a:prstGeom prst="rect">
            <a:avLst/>
          </a:prstGeom>
        </p:spPr>
        <p:txBody>
          <a:bodyPr lIns="0" tIns="0" rIns="0" bIns="0" rtlCol="0" anchor="t">
            <a:spAutoFit/>
          </a:bodyPr>
          <a:lstStyle/>
          <a:p>
            <a:pPr algn="l">
              <a:lnSpc>
                <a:spcPts val="6671"/>
              </a:lnSpc>
              <a:spcBef>
                <a:spcPct val="0"/>
              </a:spcBef>
            </a:pPr>
            <a:r>
              <a:rPr lang="en-US" sz="4765" b="1" spc="-185">
                <a:solidFill>
                  <a:srgbClr val="FF9ADB"/>
                </a:solidFill>
                <a:latin typeface="DM Sans Bold"/>
                <a:ea typeface="DM Sans Bold"/>
                <a:cs typeface="DM Sans Bold"/>
                <a:sym typeface="DM Sans Bold"/>
              </a:rPr>
              <a:t>IN DAILY LIFE</a:t>
            </a:r>
          </a:p>
        </p:txBody>
      </p:sp>
      <p:sp>
        <p:nvSpPr>
          <p:cNvPr id="32" name="TextBox 32"/>
          <p:cNvSpPr txBox="1"/>
          <p:nvPr/>
        </p:nvSpPr>
        <p:spPr>
          <a:xfrm>
            <a:off x="13343630" y="2156804"/>
            <a:ext cx="3612899" cy="481297"/>
          </a:xfrm>
          <a:prstGeom prst="rect">
            <a:avLst/>
          </a:prstGeom>
        </p:spPr>
        <p:txBody>
          <a:bodyPr lIns="0" tIns="0" rIns="0" bIns="0" rtlCol="0" anchor="t">
            <a:spAutoFit/>
          </a:bodyPr>
          <a:lstStyle/>
          <a:p>
            <a:pPr algn="l">
              <a:lnSpc>
                <a:spcPts val="3919"/>
              </a:lnSpc>
              <a:spcBef>
                <a:spcPct val="0"/>
              </a:spcBef>
            </a:pPr>
            <a:r>
              <a:rPr lang="en-US" sz="2799" b="1">
                <a:solidFill>
                  <a:srgbClr val="F9F9F9"/>
                </a:solidFill>
                <a:latin typeface="DM Sans Bold"/>
                <a:ea typeface="DM Sans Bold"/>
                <a:cs typeface="DM Sans Bold"/>
                <a:sym typeface="DM Sans Bold"/>
              </a:rPr>
              <a:t>Virtual Assistants</a:t>
            </a:r>
          </a:p>
        </p:txBody>
      </p:sp>
      <p:sp>
        <p:nvSpPr>
          <p:cNvPr id="33" name="TextBox 33"/>
          <p:cNvSpPr txBox="1"/>
          <p:nvPr/>
        </p:nvSpPr>
        <p:spPr>
          <a:xfrm>
            <a:off x="618099" y="6040454"/>
            <a:ext cx="5057626" cy="481297"/>
          </a:xfrm>
          <a:prstGeom prst="rect">
            <a:avLst/>
          </a:prstGeom>
        </p:spPr>
        <p:txBody>
          <a:bodyPr lIns="0" tIns="0" rIns="0" bIns="0" rtlCol="0" anchor="t">
            <a:spAutoFit/>
          </a:bodyPr>
          <a:lstStyle/>
          <a:p>
            <a:pPr marL="0" lvl="0" indent="0" algn="l">
              <a:lnSpc>
                <a:spcPts val="3919"/>
              </a:lnSpc>
              <a:spcBef>
                <a:spcPct val="0"/>
              </a:spcBef>
            </a:pPr>
            <a:r>
              <a:rPr lang="en-US" sz="2799" b="1" u="none" strike="noStrike">
                <a:solidFill>
                  <a:srgbClr val="F9F9F9"/>
                </a:solidFill>
                <a:latin typeface="DM Sans Bold"/>
                <a:ea typeface="DM Sans Bold"/>
                <a:cs typeface="DM Sans Bold"/>
                <a:sym typeface="DM Sans Bold"/>
              </a:rPr>
              <a:t>Smart Home Technology</a:t>
            </a:r>
          </a:p>
        </p:txBody>
      </p:sp>
      <p:sp>
        <p:nvSpPr>
          <p:cNvPr id="34" name="Freeform 34"/>
          <p:cNvSpPr/>
          <p:nvPr/>
        </p:nvSpPr>
        <p:spPr>
          <a:xfrm flipV="1">
            <a:off x="5988457" y="5754191"/>
            <a:ext cx="1345894" cy="555487"/>
          </a:xfrm>
          <a:custGeom>
            <a:avLst/>
            <a:gdLst/>
            <a:ahLst/>
            <a:cxnLst/>
            <a:rect l="l" t="t" r="r" b="b"/>
            <a:pathLst>
              <a:path w="1345894" h="555487">
                <a:moveTo>
                  <a:pt x="0" y="555487"/>
                </a:moveTo>
                <a:lnTo>
                  <a:pt x="1345894" y="555487"/>
                </a:lnTo>
                <a:lnTo>
                  <a:pt x="1345894" y="0"/>
                </a:lnTo>
                <a:lnTo>
                  <a:pt x="0" y="0"/>
                </a:lnTo>
                <a:lnTo>
                  <a:pt x="0" y="555487"/>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35" name="Freeform 35"/>
          <p:cNvSpPr/>
          <p:nvPr/>
        </p:nvSpPr>
        <p:spPr>
          <a:xfrm>
            <a:off x="15362035" y="7995113"/>
            <a:ext cx="1897265" cy="1623556"/>
          </a:xfrm>
          <a:custGeom>
            <a:avLst/>
            <a:gdLst/>
            <a:ahLst/>
            <a:cxnLst/>
            <a:rect l="l" t="t" r="r" b="b"/>
            <a:pathLst>
              <a:path w="1897265" h="1623556">
                <a:moveTo>
                  <a:pt x="0" y="0"/>
                </a:moveTo>
                <a:lnTo>
                  <a:pt x="1897265" y="0"/>
                </a:lnTo>
                <a:lnTo>
                  <a:pt x="1897265" y="1623555"/>
                </a:lnTo>
                <a:lnTo>
                  <a:pt x="0" y="1623555"/>
                </a:lnTo>
                <a:lnTo>
                  <a:pt x="0" y="0"/>
                </a:lnTo>
                <a:close/>
              </a:path>
            </a:pathLst>
          </a:custGeom>
          <a:blipFill>
            <a:blip r:embed="rId10"/>
            <a:stretch>
              <a:fillRect/>
            </a:stretch>
          </a:blipFill>
        </p:spPr>
      </p:sp>
      <p:sp>
        <p:nvSpPr>
          <p:cNvPr id="36" name="Freeform 36"/>
          <p:cNvSpPr/>
          <p:nvPr/>
        </p:nvSpPr>
        <p:spPr>
          <a:xfrm>
            <a:off x="11702035" y="774971"/>
            <a:ext cx="1286955" cy="1101292"/>
          </a:xfrm>
          <a:custGeom>
            <a:avLst/>
            <a:gdLst/>
            <a:ahLst/>
            <a:cxnLst/>
            <a:rect l="l" t="t" r="r" b="b"/>
            <a:pathLst>
              <a:path w="1286955" h="1101292">
                <a:moveTo>
                  <a:pt x="0" y="0"/>
                </a:moveTo>
                <a:lnTo>
                  <a:pt x="1286955" y="0"/>
                </a:lnTo>
                <a:lnTo>
                  <a:pt x="1286955" y="1101292"/>
                </a:lnTo>
                <a:lnTo>
                  <a:pt x="0" y="1101292"/>
                </a:lnTo>
                <a:lnTo>
                  <a:pt x="0" y="0"/>
                </a:lnTo>
                <a:close/>
              </a:path>
            </a:pathLst>
          </a:custGeom>
          <a:blipFill>
            <a:blip r:embed="rId10"/>
            <a:stretch>
              <a:fillRect/>
            </a:stretch>
          </a:blipFill>
        </p:spPr>
      </p:sp>
      <p:sp>
        <p:nvSpPr>
          <p:cNvPr id="37" name="Freeform 37"/>
          <p:cNvSpPr/>
          <p:nvPr/>
        </p:nvSpPr>
        <p:spPr>
          <a:xfrm>
            <a:off x="2776656" y="9370234"/>
            <a:ext cx="3710132" cy="1769486"/>
          </a:xfrm>
          <a:custGeom>
            <a:avLst/>
            <a:gdLst/>
            <a:ahLst/>
            <a:cxnLst/>
            <a:rect l="l" t="t" r="r" b="b"/>
            <a:pathLst>
              <a:path w="3710132" h="1769486">
                <a:moveTo>
                  <a:pt x="0" y="0"/>
                </a:moveTo>
                <a:lnTo>
                  <a:pt x="3710133" y="0"/>
                </a:lnTo>
                <a:lnTo>
                  <a:pt x="3710133" y="1769485"/>
                </a:lnTo>
                <a:lnTo>
                  <a:pt x="0" y="1769485"/>
                </a:lnTo>
                <a:lnTo>
                  <a:pt x="0" y="0"/>
                </a:lnTo>
                <a:close/>
              </a:path>
            </a:pathLst>
          </a:custGeom>
          <a:blipFill>
            <a:blip r:embed="rId10"/>
            <a:stretch>
              <a:fillRect b="-79424"/>
            </a:stretch>
          </a:blipFill>
        </p:spPr>
      </p:sp>
      <p:sp>
        <p:nvSpPr>
          <p:cNvPr id="38" name="Freeform 38"/>
          <p:cNvSpPr/>
          <p:nvPr/>
        </p:nvSpPr>
        <p:spPr>
          <a:xfrm flipH="1">
            <a:off x="16956529" y="-658684"/>
            <a:ext cx="3101358" cy="2598609"/>
          </a:xfrm>
          <a:custGeom>
            <a:avLst/>
            <a:gdLst/>
            <a:ahLst/>
            <a:cxnLst/>
            <a:rect l="l" t="t" r="r" b="b"/>
            <a:pathLst>
              <a:path w="3101358" h="2598609">
                <a:moveTo>
                  <a:pt x="3101358" y="0"/>
                </a:moveTo>
                <a:lnTo>
                  <a:pt x="0" y="0"/>
                </a:lnTo>
                <a:lnTo>
                  <a:pt x="0" y="2598608"/>
                </a:lnTo>
                <a:lnTo>
                  <a:pt x="3101358" y="2598608"/>
                </a:lnTo>
                <a:lnTo>
                  <a:pt x="3101358" y="0"/>
                </a:lnTo>
                <a:close/>
              </a:path>
            </a:pathLst>
          </a:custGeom>
          <a:blipFill>
            <a:blip r:embed="rId10"/>
            <a:stretch>
              <a:fillRect b="-2129"/>
            </a:stretch>
          </a:blipFill>
        </p:spPr>
      </p:sp>
    </p:spTree>
  </p:cSld>
  <p:clrMapOvr>
    <a:masterClrMapping/>
  </p:clrMapOvr>
  <p:transition spd="slow">
    <p:push/>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AE9FF"/>
        </a:solidFill>
        <a:effectLst/>
      </p:bgPr>
    </p:bg>
    <p:spTree>
      <p:nvGrpSpPr>
        <p:cNvPr id="1" name=""/>
        <p:cNvGrpSpPr/>
        <p:nvPr/>
      </p:nvGrpSpPr>
      <p:grpSpPr>
        <a:xfrm>
          <a:off x="0" y="0"/>
          <a:ext cx="0" cy="0"/>
          <a:chOff x="0" y="0"/>
          <a:chExt cx="0" cy="0"/>
        </a:xfrm>
      </p:grpSpPr>
      <p:sp>
        <p:nvSpPr>
          <p:cNvPr id="2" name="Freeform 2"/>
          <p:cNvSpPr/>
          <p:nvPr/>
        </p:nvSpPr>
        <p:spPr>
          <a:xfrm>
            <a:off x="-222002" y="-221424"/>
            <a:ext cx="18685176" cy="10804102"/>
          </a:xfrm>
          <a:custGeom>
            <a:avLst/>
            <a:gdLst/>
            <a:ahLst/>
            <a:cxnLst/>
            <a:rect l="l" t="t" r="r" b="b"/>
            <a:pathLst>
              <a:path w="18685176" h="10804102">
                <a:moveTo>
                  <a:pt x="0" y="0"/>
                </a:moveTo>
                <a:lnTo>
                  <a:pt x="18685176" y="0"/>
                </a:lnTo>
                <a:lnTo>
                  <a:pt x="18685176" y="10804102"/>
                </a:lnTo>
                <a:lnTo>
                  <a:pt x="0" y="10804102"/>
                </a:lnTo>
                <a:lnTo>
                  <a:pt x="0" y="0"/>
                </a:lnTo>
                <a:close/>
              </a:path>
            </a:pathLst>
          </a:custGeom>
          <a:blipFill>
            <a:blip r:embed="rId2">
              <a:alphaModFix amt="31999"/>
              <a:extLst>
                <a:ext uri="{96DAC541-7B7A-43D3-8B79-37D633B846F1}">
                  <asvg:svgBlip xmlns:asvg="http://schemas.microsoft.com/office/drawing/2016/SVG/main" r:embed="rId3"/>
                </a:ext>
              </a:extLst>
            </a:blip>
            <a:stretch>
              <a:fillRect l="-1504" t="-41243" r="-1755" b="-37339"/>
            </a:stretch>
          </a:blipFill>
        </p:spPr>
      </p:sp>
      <p:grpSp>
        <p:nvGrpSpPr>
          <p:cNvPr id="3" name="Group 3"/>
          <p:cNvGrpSpPr/>
          <p:nvPr/>
        </p:nvGrpSpPr>
        <p:grpSpPr>
          <a:xfrm>
            <a:off x="11032211" y="1233685"/>
            <a:ext cx="6327869" cy="2901569"/>
            <a:chOff x="0" y="0"/>
            <a:chExt cx="8437159" cy="3868758"/>
          </a:xfrm>
        </p:grpSpPr>
        <p:grpSp>
          <p:nvGrpSpPr>
            <p:cNvPr id="4" name="Group 4"/>
            <p:cNvGrpSpPr/>
            <p:nvPr/>
          </p:nvGrpSpPr>
          <p:grpSpPr>
            <a:xfrm>
              <a:off x="1887810" y="0"/>
              <a:ext cx="6549349" cy="1858179"/>
              <a:chOff x="0" y="0"/>
              <a:chExt cx="1414415" cy="401297"/>
            </a:xfrm>
          </p:grpSpPr>
          <p:sp>
            <p:nvSpPr>
              <p:cNvPr id="5" name="Freeform 5"/>
              <p:cNvSpPr/>
              <p:nvPr/>
            </p:nvSpPr>
            <p:spPr>
              <a:xfrm>
                <a:off x="0" y="0"/>
                <a:ext cx="1414415" cy="401297"/>
              </a:xfrm>
              <a:custGeom>
                <a:avLst/>
                <a:gdLst/>
                <a:ahLst/>
                <a:cxnLst/>
                <a:rect l="l" t="t" r="r" b="b"/>
                <a:pathLst>
                  <a:path w="1414415" h="401297">
                    <a:moveTo>
                      <a:pt x="0" y="0"/>
                    </a:moveTo>
                    <a:lnTo>
                      <a:pt x="1414415" y="0"/>
                    </a:lnTo>
                    <a:lnTo>
                      <a:pt x="1414415" y="401297"/>
                    </a:lnTo>
                    <a:lnTo>
                      <a:pt x="0" y="401297"/>
                    </a:lnTo>
                    <a:close/>
                  </a:path>
                </a:pathLst>
              </a:custGeom>
              <a:solidFill>
                <a:srgbClr val="FFFFFF"/>
              </a:solidFill>
            </p:spPr>
          </p:sp>
          <p:sp>
            <p:nvSpPr>
              <p:cNvPr id="6" name="TextBox 6"/>
              <p:cNvSpPr txBox="1"/>
              <p:nvPr/>
            </p:nvSpPr>
            <p:spPr>
              <a:xfrm>
                <a:off x="0" y="-38100"/>
                <a:ext cx="1414415" cy="439397"/>
              </a:xfrm>
              <a:prstGeom prst="rect">
                <a:avLst/>
              </a:prstGeom>
            </p:spPr>
            <p:txBody>
              <a:bodyPr lIns="50800" tIns="50800" rIns="50800" bIns="50800" rtlCol="0" anchor="ctr"/>
              <a:lstStyle/>
              <a:p>
                <a:pPr algn="ctr">
                  <a:lnSpc>
                    <a:spcPts val="2659"/>
                  </a:lnSpc>
                </a:pPr>
                <a:endParaRPr/>
              </a:p>
            </p:txBody>
          </p:sp>
        </p:grpSp>
        <p:grpSp>
          <p:nvGrpSpPr>
            <p:cNvPr id="7" name="Group 7"/>
            <p:cNvGrpSpPr/>
            <p:nvPr/>
          </p:nvGrpSpPr>
          <p:grpSpPr>
            <a:xfrm>
              <a:off x="0" y="2010579"/>
              <a:ext cx="8437159" cy="1858179"/>
              <a:chOff x="0" y="0"/>
              <a:chExt cx="1822112" cy="401297"/>
            </a:xfrm>
          </p:grpSpPr>
          <p:sp>
            <p:nvSpPr>
              <p:cNvPr id="8" name="Freeform 8"/>
              <p:cNvSpPr/>
              <p:nvPr/>
            </p:nvSpPr>
            <p:spPr>
              <a:xfrm>
                <a:off x="0" y="0"/>
                <a:ext cx="1822112" cy="401297"/>
              </a:xfrm>
              <a:custGeom>
                <a:avLst/>
                <a:gdLst/>
                <a:ahLst/>
                <a:cxnLst/>
                <a:rect l="l" t="t" r="r" b="b"/>
                <a:pathLst>
                  <a:path w="1822112" h="401297">
                    <a:moveTo>
                      <a:pt x="0" y="0"/>
                    </a:moveTo>
                    <a:lnTo>
                      <a:pt x="1822112" y="0"/>
                    </a:lnTo>
                    <a:lnTo>
                      <a:pt x="1822112" y="401297"/>
                    </a:lnTo>
                    <a:lnTo>
                      <a:pt x="0" y="401297"/>
                    </a:lnTo>
                    <a:close/>
                  </a:path>
                </a:pathLst>
              </a:custGeom>
              <a:solidFill>
                <a:srgbClr val="FFFFFF"/>
              </a:solidFill>
            </p:spPr>
          </p:sp>
          <p:sp>
            <p:nvSpPr>
              <p:cNvPr id="9" name="TextBox 9"/>
              <p:cNvSpPr txBox="1"/>
              <p:nvPr/>
            </p:nvSpPr>
            <p:spPr>
              <a:xfrm>
                <a:off x="0" y="-38100"/>
                <a:ext cx="1822112" cy="439397"/>
              </a:xfrm>
              <a:prstGeom prst="rect">
                <a:avLst/>
              </a:prstGeom>
            </p:spPr>
            <p:txBody>
              <a:bodyPr lIns="50800" tIns="50800" rIns="50800" bIns="50800" rtlCol="0" anchor="ctr"/>
              <a:lstStyle/>
              <a:p>
                <a:pPr algn="ctr">
                  <a:lnSpc>
                    <a:spcPts val="2659"/>
                  </a:lnSpc>
                </a:pPr>
                <a:endParaRPr/>
              </a:p>
            </p:txBody>
          </p:sp>
        </p:grpSp>
      </p:grpSp>
      <p:sp>
        <p:nvSpPr>
          <p:cNvPr id="10" name="TextBox 10"/>
          <p:cNvSpPr txBox="1"/>
          <p:nvPr/>
        </p:nvSpPr>
        <p:spPr>
          <a:xfrm>
            <a:off x="10427670" y="1551026"/>
            <a:ext cx="6831630" cy="3084106"/>
          </a:xfrm>
          <a:prstGeom prst="rect">
            <a:avLst/>
          </a:prstGeom>
        </p:spPr>
        <p:txBody>
          <a:bodyPr lIns="0" tIns="0" rIns="0" bIns="0" rtlCol="0" anchor="t">
            <a:spAutoFit/>
          </a:bodyPr>
          <a:lstStyle/>
          <a:p>
            <a:pPr marL="0" lvl="0" indent="0" algn="r">
              <a:lnSpc>
                <a:spcPts val="11405"/>
              </a:lnSpc>
            </a:pPr>
            <a:r>
              <a:rPr lang="en-US" sz="13741" b="1" spc="-755">
                <a:solidFill>
                  <a:srgbClr val="661CAB"/>
                </a:solidFill>
                <a:latin typeface="Bebas Neue Bold"/>
                <a:ea typeface="Bebas Neue Bold"/>
                <a:cs typeface="Bebas Neue Bold"/>
                <a:sym typeface="Bebas Neue Bold"/>
              </a:rPr>
              <a:t>ARTIFICIAL INTELLIGENCE</a:t>
            </a:r>
          </a:p>
        </p:txBody>
      </p:sp>
      <p:grpSp>
        <p:nvGrpSpPr>
          <p:cNvPr id="11" name="Group 11"/>
          <p:cNvGrpSpPr/>
          <p:nvPr/>
        </p:nvGrpSpPr>
        <p:grpSpPr>
          <a:xfrm>
            <a:off x="13588229" y="4250645"/>
            <a:ext cx="3671071" cy="892855"/>
            <a:chOff x="0" y="0"/>
            <a:chExt cx="4894761" cy="1190474"/>
          </a:xfrm>
        </p:grpSpPr>
        <p:grpSp>
          <p:nvGrpSpPr>
            <p:cNvPr id="12" name="Group 12"/>
            <p:cNvGrpSpPr/>
            <p:nvPr/>
          </p:nvGrpSpPr>
          <p:grpSpPr>
            <a:xfrm>
              <a:off x="0" y="0"/>
              <a:ext cx="4894761" cy="1190474"/>
              <a:chOff x="0" y="0"/>
              <a:chExt cx="1057086" cy="257098"/>
            </a:xfrm>
          </p:grpSpPr>
          <p:sp>
            <p:nvSpPr>
              <p:cNvPr id="13" name="Freeform 13"/>
              <p:cNvSpPr/>
              <p:nvPr/>
            </p:nvSpPr>
            <p:spPr>
              <a:xfrm>
                <a:off x="0" y="0"/>
                <a:ext cx="1057086" cy="257098"/>
              </a:xfrm>
              <a:custGeom>
                <a:avLst/>
                <a:gdLst/>
                <a:ahLst/>
                <a:cxnLst/>
                <a:rect l="l" t="t" r="r" b="b"/>
                <a:pathLst>
                  <a:path w="1057086" h="257098">
                    <a:moveTo>
                      <a:pt x="0" y="0"/>
                    </a:moveTo>
                    <a:lnTo>
                      <a:pt x="1057086" y="0"/>
                    </a:lnTo>
                    <a:lnTo>
                      <a:pt x="1057086" y="257098"/>
                    </a:lnTo>
                    <a:lnTo>
                      <a:pt x="0" y="257098"/>
                    </a:lnTo>
                    <a:close/>
                  </a:path>
                </a:pathLst>
              </a:custGeom>
              <a:solidFill>
                <a:srgbClr val="883ECD"/>
              </a:solidFill>
            </p:spPr>
          </p:sp>
          <p:sp>
            <p:nvSpPr>
              <p:cNvPr id="14" name="TextBox 14"/>
              <p:cNvSpPr txBox="1"/>
              <p:nvPr/>
            </p:nvSpPr>
            <p:spPr>
              <a:xfrm>
                <a:off x="0" y="-38100"/>
                <a:ext cx="1057086" cy="295198"/>
              </a:xfrm>
              <a:prstGeom prst="rect">
                <a:avLst/>
              </a:prstGeom>
            </p:spPr>
            <p:txBody>
              <a:bodyPr lIns="50800" tIns="50800" rIns="50800" bIns="50800" rtlCol="0" anchor="ctr"/>
              <a:lstStyle/>
              <a:p>
                <a:pPr algn="l">
                  <a:lnSpc>
                    <a:spcPts val="2659"/>
                  </a:lnSpc>
                  <a:spcBef>
                    <a:spcPct val="0"/>
                  </a:spcBef>
                </a:pPr>
                <a:endParaRPr/>
              </a:p>
            </p:txBody>
          </p:sp>
        </p:grpSp>
        <p:sp>
          <p:nvSpPr>
            <p:cNvPr id="15" name="TextBox 15"/>
            <p:cNvSpPr txBox="1"/>
            <p:nvPr/>
          </p:nvSpPr>
          <p:spPr>
            <a:xfrm>
              <a:off x="102422" y="51605"/>
              <a:ext cx="4613718" cy="1031419"/>
            </a:xfrm>
            <a:prstGeom prst="rect">
              <a:avLst/>
            </a:prstGeom>
          </p:spPr>
          <p:txBody>
            <a:bodyPr lIns="0" tIns="0" rIns="0" bIns="0" rtlCol="0" anchor="t">
              <a:spAutoFit/>
            </a:bodyPr>
            <a:lstStyle/>
            <a:p>
              <a:pPr algn="r">
                <a:lnSpc>
                  <a:spcPts val="6581"/>
                </a:lnSpc>
                <a:spcBef>
                  <a:spcPct val="0"/>
                </a:spcBef>
              </a:pPr>
              <a:r>
                <a:rPr lang="en-US" sz="4700" b="1" spc="-183">
                  <a:solidFill>
                    <a:srgbClr val="FF9ADB"/>
                  </a:solidFill>
                  <a:latin typeface="DM Sans Bold"/>
                  <a:ea typeface="DM Sans Bold"/>
                  <a:cs typeface="DM Sans Bold"/>
                  <a:sym typeface="DM Sans Bold"/>
                </a:rPr>
                <a:t>IN DAILY LIFE</a:t>
              </a:r>
            </a:p>
          </p:txBody>
        </p:sp>
      </p:grpSp>
      <p:sp>
        <p:nvSpPr>
          <p:cNvPr id="16" name="Freeform 16"/>
          <p:cNvSpPr/>
          <p:nvPr/>
        </p:nvSpPr>
        <p:spPr>
          <a:xfrm flipH="1">
            <a:off x="8106951" y="4427237"/>
            <a:ext cx="10579220" cy="6584267"/>
          </a:xfrm>
          <a:custGeom>
            <a:avLst/>
            <a:gdLst/>
            <a:ahLst/>
            <a:cxnLst/>
            <a:rect l="l" t="t" r="r" b="b"/>
            <a:pathLst>
              <a:path w="10579220" h="6584267">
                <a:moveTo>
                  <a:pt x="10579220" y="0"/>
                </a:moveTo>
                <a:lnTo>
                  <a:pt x="0" y="0"/>
                </a:lnTo>
                <a:lnTo>
                  <a:pt x="0" y="6584268"/>
                </a:lnTo>
                <a:lnTo>
                  <a:pt x="10579220" y="6584268"/>
                </a:lnTo>
                <a:lnTo>
                  <a:pt x="10579220" y="0"/>
                </a:lnTo>
                <a:close/>
              </a:path>
            </a:pathLst>
          </a:custGeom>
          <a:blipFill>
            <a:blip r:embed="rId4"/>
            <a:stretch>
              <a:fillRect b="-62121"/>
            </a:stretch>
          </a:blipFill>
        </p:spPr>
      </p:sp>
      <p:sp>
        <p:nvSpPr>
          <p:cNvPr id="17" name="TextBox 17"/>
          <p:cNvSpPr txBox="1"/>
          <p:nvPr/>
        </p:nvSpPr>
        <p:spPr>
          <a:xfrm>
            <a:off x="1713990" y="1325322"/>
            <a:ext cx="5057626" cy="481297"/>
          </a:xfrm>
          <a:prstGeom prst="rect">
            <a:avLst/>
          </a:prstGeom>
        </p:spPr>
        <p:txBody>
          <a:bodyPr lIns="0" tIns="0" rIns="0" bIns="0" rtlCol="0" anchor="t">
            <a:spAutoFit/>
          </a:bodyPr>
          <a:lstStyle/>
          <a:p>
            <a:pPr marL="0" lvl="0" indent="0" algn="l">
              <a:lnSpc>
                <a:spcPts val="3919"/>
              </a:lnSpc>
              <a:spcBef>
                <a:spcPct val="0"/>
              </a:spcBef>
            </a:pPr>
            <a:r>
              <a:rPr lang="en-US" sz="2799" b="1">
                <a:solidFill>
                  <a:srgbClr val="F9F9F9"/>
                </a:solidFill>
                <a:latin typeface="DM Sans Bold"/>
                <a:ea typeface="DM Sans Bold"/>
                <a:cs typeface="DM Sans Bold"/>
                <a:sym typeface="DM Sans Bold"/>
              </a:rPr>
              <a:t>A</a:t>
            </a:r>
            <a:r>
              <a:rPr lang="en-US" sz="2799" b="1" u="none" strike="noStrike">
                <a:solidFill>
                  <a:srgbClr val="F9F9F9"/>
                </a:solidFill>
                <a:latin typeface="DM Sans Bold"/>
                <a:ea typeface="DM Sans Bold"/>
                <a:cs typeface="DM Sans Bold"/>
                <a:sym typeface="DM Sans Bold"/>
              </a:rPr>
              <a:t>utonomous Vehicles</a:t>
            </a:r>
          </a:p>
        </p:txBody>
      </p:sp>
      <p:sp>
        <p:nvSpPr>
          <p:cNvPr id="18" name="TextBox 18"/>
          <p:cNvSpPr txBox="1"/>
          <p:nvPr/>
        </p:nvSpPr>
        <p:spPr>
          <a:xfrm>
            <a:off x="1713990" y="2197144"/>
            <a:ext cx="6696947" cy="2184317"/>
          </a:xfrm>
          <a:prstGeom prst="rect">
            <a:avLst/>
          </a:prstGeom>
        </p:spPr>
        <p:txBody>
          <a:bodyPr lIns="0" tIns="0" rIns="0" bIns="0" rtlCol="0" anchor="t">
            <a:spAutoFit/>
          </a:bodyPr>
          <a:lstStyle/>
          <a:p>
            <a:pPr algn="l">
              <a:lnSpc>
                <a:spcPts val="3500"/>
              </a:lnSpc>
              <a:spcBef>
                <a:spcPct val="0"/>
              </a:spcBef>
            </a:pPr>
            <a:r>
              <a:rPr lang="en-US" sz="2500">
                <a:solidFill>
                  <a:srgbClr val="000000"/>
                </a:solidFill>
                <a:latin typeface="DM Sans"/>
                <a:ea typeface="DM Sans"/>
                <a:cs typeface="DM Sans"/>
                <a:sym typeface="DM Sans"/>
              </a:rPr>
              <a:t>AI powers self-driving cars, minimizing human mistakes and enhancing road safety. By analyzing real-time data from sensors and cameras, advanced systems can navigate efficiently.</a:t>
            </a:r>
          </a:p>
        </p:txBody>
      </p:sp>
      <p:sp>
        <p:nvSpPr>
          <p:cNvPr id="19" name="TextBox 19"/>
          <p:cNvSpPr txBox="1"/>
          <p:nvPr/>
        </p:nvSpPr>
        <p:spPr>
          <a:xfrm>
            <a:off x="1713990" y="5931556"/>
            <a:ext cx="6392961" cy="481297"/>
          </a:xfrm>
          <a:prstGeom prst="rect">
            <a:avLst/>
          </a:prstGeom>
        </p:spPr>
        <p:txBody>
          <a:bodyPr lIns="0" tIns="0" rIns="0" bIns="0" rtlCol="0" anchor="t">
            <a:spAutoFit/>
          </a:bodyPr>
          <a:lstStyle/>
          <a:p>
            <a:pPr marL="0" lvl="0" indent="0" algn="l">
              <a:lnSpc>
                <a:spcPts val="3919"/>
              </a:lnSpc>
              <a:spcBef>
                <a:spcPct val="0"/>
              </a:spcBef>
            </a:pPr>
            <a:r>
              <a:rPr lang="en-US" sz="2799" b="1">
                <a:solidFill>
                  <a:srgbClr val="F9F9F9"/>
                </a:solidFill>
                <a:latin typeface="DM Sans Bold"/>
                <a:ea typeface="DM Sans Bold"/>
                <a:cs typeface="DM Sans Bold"/>
                <a:sym typeface="DM Sans Bold"/>
              </a:rPr>
              <a:t>AI in Cu</a:t>
            </a:r>
            <a:r>
              <a:rPr lang="en-US" sz="2799" b="1" u="none" strike="noStrike">
                <a:solidFill>
                  <a:srgbClr val="F9F9F9"/>
                </a:solidFill>
                <a:latin typeface="DM Sans Bold"/>
                <a:ea typeface="DM Sans Bold"/>
                <a:cs typeface="DM Sans Bold"/>
                <a:sym typeface="DM Sans Bold"/>
              </a:rPr>
              <a:t>stomer Service</a:t>
            </a:r>
          </a:p>
        </p:txBody>
      </p:sp>
      <p:sp>
        <p:nvSpPr>
          <p:cNvPr id="20" name="TextBox 20"/>
          <p:cNvSpPr txBox="1"/>
          <p:nvPr/>
        </p:nvSpPr>
        <p:spPr>
          <a:xfrm>
            <a:off x="1713990" y="6803378"/>
            <a:ext cx="6696947" cy="2184317"/>
          </a:xfrm>
          <a:prstGeom prst="rect">
            <a:avLst/>
          </a:prstGeom>
        </p:spPr>
        <p:txBody>
          <a:bodyPr lIns="0" tIns="0" rIns="0" bIns="0" rtlCol="0" anchor="t">
            <a:spAutoFit/>
          </a:bodyPr>
          <a:lstStyle/>
          <a:p>
            <a:pPr algn="l">
              <a:lnSpc>
                <a:spcPts val="3500"/>
              </a:lnSpc>
              <a:spcBef>
                <a:spcPct val="0"/>
              </a:spcBef>
            </a:pPr>
            <a:r>
              <a:rPr lang="en-US" sz="2500">
                <a:solidFill>
                  <a:srgbClr val="000000"/>
                </a:solidFill>
                <a:latin typeface="DM Sans"/>
                <a:ea typeface="DM Sans"/>
                <a:cs typeface="DM Sans"/>
                <a:sym typeface="DM Sans"/>
              </a:rPr>
              <a:t>Chatbots and virtual assistants improve customer interactions by delivering round-the-clock support. Additionally, AI-based sentiment analysis allows companies to better interpret customer feedback.</a:t>
            </a:r>
          </a:p>
        </p:txBody>
      </p:sp>
      <p:sp>
        <p:nvSpPr>
          <p:cNvPr id="21" name="Freeform 21"/>
          <p:cNvSpPr/>
          <p:nvPr/>
        </p:nvSpPr>
        <p:spPr>
          <a:xfrm flipH="1" flipV="1">
            <a:off x="6771616" y="909310"/>
            <a:ext cx="7424530" cy="6120103"/>
          </a:xfrm>
          <a:custGeom>
            <a:avLst/>
            <a:gdLst/>
            <a:ahLst/>
            <a:cxnLst/>
            <a:rect l="l" t="t" r="r" b="b"/>
            <a:pathLst>
              <a:path w="7424530" h="6120103">
                <a:moveTo>
                  <a:pt x="7424529" y="6120103"/>
                </a:moveTo>
                <a:lnTo>
                  <a:pt x="0" y="6120103"/>
                </a:lnTo>
                <a:lnTo>
                  <a:pt x="0" y="0"/>
                </a:lnTo>
                <a:lnTo>
                  <a:pt x="7424529" y="0"/>
                </a:lnTo>
                <a:lnTo>
                  <a:pt x="7424529" y="6120103"/>
                </a:lnTo>
                <a:close/>
              </a:path>
            </a:pathLst>
          </a:custGeom>
          <a:blipFill>
            <a:blip r:embed="rId5"/>
            <a:stretch>
              <a:fillRect t="-72856"/>
            </a:stretch>
          </a:blipFill>
        </p:spPr>
      </p:sp>
      <p:sp>
        <p:nvSpPr>
          <p:cNvPr id="22" name="Freeform 22"/>
          <p:cNvSpPr/>
          <p:nvPr/>
        </p:nvSpPr>
        <p:spPr>
          <a:xfrm flipH="1" flipV="1">
            <a:off x="-561260" y="5665978"/>
            <a:ext cx="5302225" cy="5345527"/>
          </a:xfrm>
          <a:custGeom>
            <a:avLst/>
            <a:gdLst/>
            <a:ahLst/>
            <a:cxnLst/>
            <a:rect l="l" t="t" r="r" b="b"/>
            <a:pathLst>
              <a:path w="5302225" h="5345527">
                <a:moveTo>
                  <a:pt x="5302225" y="5345527"/>
                </a:moveTo>
                <a:lnTo>
                  <a:pt x="0" y="5345527"/>
                </a:lnTo>
                <a:lnTo>
                  <a:pt x="0" y="0"/>
                </a:lnTo>
                <a:lnTo>
                  <a:pt x="5302225" y="0"/>
                </a:lnTo>
                <a:lnTo>
                  <a:pt x="5302225" y="5345527"/>
                </a:lnTo>
                <a:close/>
              </a:path>
            </a:pathLst>
          </a:custGeom>
          <a:blipFill>
            <a:blip r:embed="rId5"/>
            <a:stretch>
              <a:fillRect t="-97903" r="-40026"/>
            </a:stretch>
          </a:blipFill>
        </p:spPr>
      </p:sp>
      <p:sp>
        <p:nvSpPr>
          <p:cNvPr id="23" name="Freeform 23"/>
          <p:cNvSpPr/>
          <p:nvPr/>
        </p:nvSpPr>
        <p:spPr>
          <a:xfrm>
            <a:off x="-883379" y="4250645"/>
            <a:ext cx="1766758" cy="1511876"/>
          </a:xfrm>
          <a:custGeom>
            <a:avLst/>
            <a:gdLst/>
            <a:ahLst/>
            <a:cxnLst/>
            <a:rect l="l" t="t" r="r" b="b"/>
            <a:pathLst>
              <a:path w="1766758" h="1511876">
                <a:moveTo>
                  <a:pt x="0" y="0"/>
                </a:moveTo>
                <a:lnTo>
                  <a:pt x="1766758" y="0"/>
                </a:lnTo>
                <a:lnTo>
                  <a:pt x="1766758" y="1511876"/>
                </a:lnTo>
                <a:lnTo>
                  <a:pt x="0" y="1511876"/>
                </a:lnTo>
                <a:lnTo>
                  <a:pt x="0" y="0"/>
                </a:lnTo>
                <a:close/>
              </a:path>
            </a:pathLst>
          </a:custGeom>
          <a:blipFill>
            <a:blip r:embed="rId6"/>
            <a:stretch>
              <a:fillRect/>
            </a:stretch>
          </a:blipFill>
        </p:spPr>
      </p:sp>
      <p:sp>
        <p:nvSpPr>
          <p:cNvPr id="24" name="Freeform 24"/>
          <p:cNvSpPr/>
          <p:nvPr/>
        </p:nvSpPr>
        <p:spPr>
          <a:xfrm flipH="1">
            <a:off x="7035936" y="8987696"/>
            <a:ext cx="3101358" cy="2598609"/>
          </a:xfrm>
          <a:custGeom>
            <a:avLst/>
            <a:gdLst/>
            <a:ahLst/>
            <a:cxnLst/>
            <a:rect l="l" t="t" r="r" b="b"/>
            <a:pathLst>
              <a:path w="3101358" h="2598609">
                <a:moveTo>
                  <a:pt x="3101358" y="0"/>
                </a:moveTo>
                <a:lnTo>
                  <a:pt x="0" y="0"/>
                </a:lnTo>
                <a:lnTo>
                  <a:pt x="0" y="2598608"/>
                </a:lnTo>
                <a:lnTo>
                  <a:pt x="3101358" y="2598608"/>
                </a:lnTo>
                <a:lnTo>
                  <a:pt x="3101358" y="0"/>
                </a:lnTo>
                <a:close/>
              </a:path>
            </a:pathLst>
          </a:custGeom>
          <a:blipFill>
            <a:blip r:embed="rId6"/>
            <a:stretch>
              <a:fillRect b="-2129"/>
            </a:stretch>
          </a:blipFill>
        </p:spPr>
      </p:sp>
      <p:sp>
        <p:nvSpPr>
          <p:cNvPr id="25" name="Freeform 25"/>
          <p:cNvSpPr/>
          <p:nvPr/>
        </p:nvSpPr>
        <p:spPr>
          <a:xfrm>
            <a:off x="8470671" y="315047"/>
            <a:ext cx="2561540" cy="2191999"/>
          </a:xfrm>
          <a:custGeom>
            <a:avLst/>
            <a:gdLst/>
            <a:ahLst/>
            <a:cxnLst/>
            <a:rect l="l" t="t" r="r" b="b"/>
            <a:pathLst>
              <a:path w="2561540" h="2191999">
                <a:moveTo>
                  <a:pt x="0" y="0"/>
                </a:moveTo>
                <a:lnTo>
                  <a:pt x="2561540" y="0"/>
                </a:lnTo>
                <a:lnTo>
                  <a:pt x="2561540" y="2191999"/>
                </a:lnTo>
                <a:lnTo>
                  <a:pt x="0" y="2191999"/>
                </a:lnTo>
                <a:lnTo>
                  <a:pt x="0" y="0"/>
                </a:lnTo>
                <a:close/>
              </a:path>
            </a:pathLst>
          </a:custGeom>
          <a:blipFill>
            <a:blip r:embed="rId6"/>
            <a:stretch>
              <a:fillRect/>
            </a:stretch>
          </a:blipFill>
        </p:spPr>
      </p:sp>
      <p:grpSp>
        <p:nvGrpSpPr>
          <p:cNvPr id="26" name="Group 26"/>
          <p:cNvGrpSpPr/>
          <p:nvPr/>
        </p:nvGrpSpPr>
        <p:grpSpPr>
          <a:xfrm>
            <a:off x="1713990" y="4971771"/>
            <a:ext cx="844020" cy="208856"/>
            <a:chOff x="0" y="0"/>
            <a:chExt cx="1125361" cy="278475"/>
          </a:xfrm>
        </p:grpSpPr>
        <p:grpSp>
          <p:nvGrpSpPr>
            <p:cNvPr id="27" name="Group 27"/>
            <p:cNvGrpSpPr/>
            <p:nvPr/>
          </p:nvGrpSpPr>
          <p:grpSpPr>
            <a:xfrm>
              <a:off x="0" y="0"/>
              <a:ext cx="278475" cy="278475"/>
              <a:chOff x="0" y="0"/>
              <a:chExt cx="812800" cy="812800"/>
            </a:xfrm>
          </p:grpSpPr>
          <p:sp>
            <p:nvSpPr>
              <p:cNvPr id="28" name="Freeform 2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9ADB"/>
              </a:solidFill>
            </p:spPr>
          </p:sp>
          <p:sp>
            <p:nvSpPr>
              <p:cNvPr id="29" name="TextBox 29"/>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30" name="Group 30"/>
            <p:cNvGrpSpPr/>
            <p:nvPr/>
          </p:nvGrpSpPr>
          <p:grpSpPr>
            <a:xfrm>
              <a:off x="416011" y="0"/>
              <a:ext cx="278475" cy="278475"/>
              <a:chOff x="0" y="0"/>
              <a:chExt cx="812800" cy="812800"/>
            </a:xfrm>
          </p:grpSpPr>
          <p:sp>
            <p:nvSpPr>
              <p:cNvPr id="31" name="Freeform 3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2A9F1"/>
              </a:solidFill>
            </p:spPr>
          </p:sp>
          <p:sp>
            <p:nvSpPr>
              <p:cNvPr id="32" name="TextBox 32"/>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33" name="Group 33"/>
            <p:cNvGrpSpPr/>
            <p:nvPr/>
          </p:nvGrpSpPr>
          <p:grpSpPr>
            <a:xfrm>
              <a:off x="846886" y="0"/>
              <a:ext cx="278475" cy="278475"/>
              <a:chOff x="0" y="0"/>
              <a:chExt cx="812800" cy="812800"/>
            </a:xfrm>
          </p:grpSpPr>
          <p:sp>
            <p:nvSpPr>
              <p:cNvPr id="34" name="Freeform 3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83ECD"/>
              </a:solidFill>
            </p:spPr>
          </p:sp>
          <p:sp>
            <p:nvSpPr>
              <p:cNvPr id="35" name="TextBox 35"/>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spTree>
  </p:cSld>
  <p:clrMapOvr>
    <a:masterClrMapping/>
  </p:clrMapOvr>
  <p:transition spd="slow">
    <p:push/>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AE9FF"/>
        </a:solidFill>
        <a:effectLst/>
      </p:bgPr>
    </p:bg>
    <p:spTree>
      <p:nvGrpSpPr>
        <p:cNvPr id="1" name=""/>
        <p:cNvGrpSpPr/>
        <p:nvPr/>
      </p:nvGrpSpPr>
      <p:grpSpPr>
        <a:xfrm>
          <a:off x="0" y="0"/>
          <a:ext cx="0" cy="0"/>
          <a:chOff x="0" y="0"/>
          <a:chExt cx="0" cy="0"/>
        </a:xfrm>
      </p:grpSpPr>
      <p:sp>
        <p:nvSpPr>
          <p:cNvPr id="2" name="Freeform 2"/>
          <p:cNvSpPr/>
          <p:nvPr/>
        </p:nvSpPr>
        <p:spPr>
          <a:xfrm>
            <a:off x="-222002" y="-221424"/>
            <a:ext cx="18685176" cy="10804102"/>
          </a:xfrm>
          <a:custGeom>
            <a:avLst/>
            <a:gdLst/>
            <a:ahLst/>
            <a:cxnLst/>
            <a:rect l="l" t="t" r="r" b="b"/>
            <a:pathLst>
              <a:path w="18685176" h="10804102">
                <a:moveTo>
                  <a:pt x="0" y="0"/>
                </a:moveTo>
                <a:lnTo>
                  <a:pt x="18685176" y="0"/>
                </a:lnTo>
                <a:lnTo>
                  <a:pt x="18685176" y="10804102"/>
                </a:lnTo>
                <a:lnTo>
                  <a:pt x="0" y="10804102"/>
                </a:lnTo>
                <a:lnTo>
                  <a:pt x="0" y="0"/>
                </a:lnTo>
                <a:close/>
              </a:path>
            </a:pathLst>
          </a:custGeom>
          <a:blipFill>
            <a:blip r:embed="rId2">
              <a:alphaModFix amt="31999"/>
              <a:extLst>
                <a:ext uri="{96DAC541-7B7A-43D3-8B79-37D633B846F1}">
                  <asvg:svgBlip xmlns:asvg="http://schemas.microsoft.com/office/drawing/2016/SVG/main" r:embed="rId3"/>
                </a:ext>
              </a:extLst>
            </a:blip>
            <a:stretch>
              <a:fillRect l="-1504" t="-41243" r="-1755" b="-37339"/>
            </a:stretch>
          </a:blipFill>
        </p:spPr>
      </p:sp>
      <p:sp>
        <p:nvSpPr>
          <p:cNvPr id="3" name="Freeform 3"/>
          <p:cNvSpPr/>
          <p:nvPr/>
        </p:nvSpPr>
        <p:spPr>
          <a:xfrm>
            <a:off x="5145895" y="8465636"/>
            <a:ext cx="3780082" cy="3234747"/>
          </a:xfrm>
          <a:custGeom>
            <a:avLst/>
            <a:gdLst/>
            <a:ahLst/>
            <a:cxnLst/>
            <a:rect l="l" t="t" r="r" b="b"/>
            <a:pathLst>
              <a:path w="3780082" h="3234747">
                <a:moveTo>
                  <a:pt x="0" y="0"/>
                </a:moveTo>
                <a:lnTo>
                  <a:pt x="3780082" y="0"/>
                </a:lnTo>
                <a:lnTo>
                  <a:pt x="3780082" y="3234748"/>
                </a:lnTo>
                <a:lnTo>
                  <a:pt x="0" y="3234748"/>
                </a:lnTo>
                <a:lnTo>
                  <a:pt x="0" y="0"/>
                </a:lnTo>
                <a:close/>
              </a:path>
            </a:pathLst>
          </a:custGeom>
          <a:blipFill>
            <a:blip r:embed="rId4"/>
            <a:stretch>
              <a:fillRect/>
            </a:stretch>
          </a:blipFill>
        </p:spPr>
      </p:sp>
      <p:grpSp>
        <p:nvGrpSpPr>
          <p:cNvPr id="4" name="Group 4"/>
          <p:cNvGrpSpPr/>
          <p:nvPr/>
        </p:nvGrpSpPr>
        <p:grpSpPr>
          <a:xfrm>
            <a:off x="11199665" y="1014524"/>
            <a:ext cx="6059635" cy="2778573"/>
            <a:chOff x="0" y="0"/>
            <a:chExt cx="8079513" cy="3704764"/>
          </a:xfrm>
        </p:grpSpPr>
        <p:grpSp>
          <p:nvGrpSpPr>
            <p:cNvPr id="5" name="Group 5"/>
            <p:cNvGrpSpPr/>
            <p:nvPr/>
          </p:nvGrpSpPr>
          <p:grpSpPr>
            <a:xfrm>
              <a:off x="1807787" y="0"/>
              <a:ext cx="6271726" cy="1779412"/>
              <a:chOff x="0" y="0"/>
              <a:chExt cx="1414415" cy="401297"/>
            </a:xfrm>
          </p:grpSpPr>
          <p:sp>
            <p:nvSpPr>
              <p:cNvPr id="6" name="Freeform 6"/>
              <p:cNvSpPr/>
              <p:nvPr/>
            </p:nvSpPr>
            <p:spPr>
              <a:xfrm>
                <a:off x="0" y="0"/>
                <a:ext cx="1414415" cy="401297"/>
              </a:xfrm>
              <a:custGeom>
                <a:avLst/>
                <a:gdLst/>
                <a:ahLst/>
                <a:cxnLst/>
                <a:rect l="l" t="t" r="r" b="b"/>
                <a:pathLst>
                  <a:path w="1414415" h="401297">
                    <a:moveTo>
                      <a:pt x="0" y="0"/>
                    </a:moveTo>
                    <a:lnTo>
                      <a:pt x="1414415" y="0"/>
                    </a:lnTo>
                    <a:lnTo>
                      <a:pt x="1414415" y="401297"/>
                    </a:lnTo>
                    <a:lnTo>
                      <a:pt x="0" y="401297"/>
                    </a:lnTo>
                    <a:close/>
                  </a:path>
                </a:pathLst>
              </a:custGeom>
              <a:solidFill>
                <a:srgbClr val="FFFFFF"/>
              </a:solidFill>
            </p:spPr>
          </p:sp>
          <p:sp>
            <p:nvSpPr>
              <p:cNvPr id="7" name="TextBox 7"/>
              <p:cNvSpPr txBox="1"/>
              <p:nvPr/>
            </p:nvSpPr>
            <p:spPr>
              <a:xfrm>
                <a:off x="0" y="-38100"/>
                <a:ext cx="1414415" cy="439397"/>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0" y="1925352"/>
              <a:ext cx="8079513" cy="1779412"/>
              <a:chOff x="0" y="0"/>
              <a:chExt cx="1822112" cy="401297"/>
            </a:xfrm>
          </p:grpSpPr>
          <p:sp>
            <p:nvSpPr>
              <p:cNvPr id="9" name="Freeform 9"/>
              <p:cNvSpPr/>
              <p:nvPr/>
            </p:nvSpPr>
            <p:spPr>
              <a:xfrm>
                <a:off x="0" y="0"/>
                <a:ext cx="1822112" cy="401297"/>
              </a:xfrm>
              <a:custGeom>
                <a:avLst/>
                <a:gdLst/>
                <a:ahLst/>
                <a:cxnLst/>
                <a:rect l="l" t="t" r="r" b="b"/>
                <a:pathLst>
                  <a:path w="1822112" h="401297">
                    <a:moveTo>
                      <a:pt x="0" y="0"/>
                    </a:moveTo>
                    <a:lnTo>
                      <a:pt x="1822112" y="0"/>
                    </a:lnTo>
                    <a:lnTo>
                      <a:pt x="1822112" y="401297"/>
                    </a:lnTo>
                    <a:lnTo>
                      <a:pt x="0" y="401297"/>
                    </a:lnTo>
                    <a:close/>
                  </a:path>
                </a:pathLst>
              </a:custGeom>
              <a:solidFill>
                <a:srgbClr val="FFFFFF"/>
              </a:solidFill>
            </p:spPr>
          </p:sp>
          <p:sp>
            <p:nvSpPr>
              <p:cNvPr id="10" name="TextBox 10"/>
              <p:cNvSpPr txBox="1"/>
              <p:nvPr/>
            </p:nvSpPr>
            <p:spPr>
              <a:xfrm>
                <a:off x="0" y="-38100"/>
                <a:ext cx="1822112" cy="439397"/>
              </a:xfrm>
              <a:prstGeom prst="rect">
                <a:avLst/>
              </a:prstGeom>
            </p:spPr>
            <p:txBody>
              <a:bodyPr lIns="50800" tIns="50800" rIns="50800" bIns="50800" rtlCol="0" anchor="ctr"/>
              <a:lstStyle/>
              <a:p>
                <a:pPr algn="ctr">
                  <a:lnSpc>
                    <a:spcPts val="2659"/>
                  </a:lnSpc>
                </a:pPr>
                <a:endParaRPr/>
              </a:p>
            </p:txBody>
          </p:sp>
        </p:grpSp>
      </p:grpSp>
      <p:sp>
        <p:nvSpPr>
          <p:cNvPr id="11" name="TextBox 11"/>
          <p:cNvSpPr txBox="1"/>
          <p:nvPr/>
        </p:nvSpPr>
        <p:spPr>
          <a:xfrm>
            <a:off x="10620750" y="1310026"/>
            <a:ext cx="6542042" cy="2961760"/>
          </a:xfrm>
          <a:prstGeom prst="rect">
            <a:avLst/>
          </a:prstGeom>
        </p:spPr>
        <p:txBody>
          <a:bodyPr lIns="0" tIns="0" rIns="0" bIns="0" rtlCol="0" anchor="t">
            <a:spAutoFit/>
          </a:bodyPr>
          <a:lstStyle/>
          <a:p>
            <a:pPr marL="0" lvl="0" indent="0" algn="r">
              <a:lnSpc>
                <a:spcPts val="10921"/>
              </a:lnSpc>
            </a:pPr>
            <a:r>
              <a:rPr lang="en-US" sz="13158" b="1" spc="-723">
                <a:solidFill>
                  <a:srgbClr val="661CAB"/>
                </a:solidFill>
                <a:latin typeface="Bebas Neue Bold"/>
                <a:ea typeface="Bebas Neue Bold"/>
                <a:cs typeface="Bebas Neue Bold"/>
                <a:sym typeface="Bebas Neue Bold"/>
              </a:rPr>
              <a:t>ARTIFICIAL INTELLIGENCE</a:t>
            </a:r>
          </a:p>
        </p:txBody>
      </p:sp>
      <p:grpSp>
        <p:nvGrpSpPr>
          <p:cNvPr id="12" name="Group 12"/>
          <p:cNvGrpSpPr/>
          <p:nvPr/>
        </p:nvGrpSpPr>
        <p:grpSpPr>
          <a:xfrm>
            <a:off x="11073510" y="3903597"/>
            <a:ext cx="6089282" cy="890561"/>
            <a:chOff x="0" y="0"/>
            <a:chExt cx="1831027" cy="267789"/>
          </a:xfrm>
        </p:grpSpPr>
        <p:sp>
          <p:nvSpPr>
            <p:cNvPr id="13" name="Freeform 13"/>
            <p:cNvSpPr/>
            <p:nvPr/>
          </p:nvSpPr>
          <p:spPr>
            <a:xfrm>
              <a:off x="0" y="0"/>
              <a:ext cx="1831027" cy="267789"/>
            </a:xfrm>
            <a:custGeom>
              <a:avLst/>
              <a:gdLst/>
              <a:ahLst/>
              <a:cxnLst/>
              <a:rect l="l" t="t" r="r" b="b"/>
              <a:pathLst>
                <a:path w="1831027" h="267789">
                  <a:moveTo>
                    <a:pt x="0" y="0"/>
                  </a:moveTo>
                  <a:lnTo>
                    <a:pt x="1831027" y="0"/>
                  </a:lnTo>
                  <a:lnTo>
                    <a:pt x="1831027" y="267789"/>
                  </a:lnTo>
                  <a:lnTo>
                    <a:pt x="0" y="267789"/>
                  </a:lnTo>
                  <a:close/>
                </a:path>
              </a:pathLst>
            </a:custGeom>
            <a:solidFill>
              <a:srgbClr val="883ECD"/>
            </a:solidFill>
          </p:spPr>
        </p:sp>
        <p:sp>
          <p:nvSpPr>
            <p:cNvPr id="14" name="TextBox 14"/>
            <p:cNvSpPr txBox="1"/>
            <p:nvPr/>
          </p:nvSpPr>
          <p:spPr>
            <a:xfrm>
              <a:off x="0" y="-38100"/>
              <a:ext cx="1831027" cy="305889"/>
            </a:xfrm>
            <a:prstGeom prst="rect">
              <a:avLst/>
            </a:prstGeom>
          </p:spPr>
          <p:txBody>
            <a:bodyPr lIns="50800" tIns="50800" rIns="50800" bIns="50800" rtlCol="0" anchor="ctr"/>
            <a:lstStyle/>
            <a:p>
              <a:pPr algn="l">
                <a:lnSpc>
                  <a:spcPts val="2659"/>
                </a:lnSpc>
                <a:spcBef>
                  <a:spcPct val="0"/>
                </a:spcBef>
              </a:pPr>
              <a:endParaRPr/>
            </a:p>
          </p:txBody>
        </p:sp>
      </p:grpSp>
      <p:sp>
        <p:nvSpPr>
          <p:cNvPr id="15" name="TextBox 15"/>
          <p:cNvSpPr txBox="1"/>
          <p:nvPr/>
        </p:nvSpPr>
        <p:spPr>
          <a:xfrm>
            <a:off x="10674578" y="3906978"/>
            <a:ext cx="6359927" cy="774455"/>
          </a:xfrm>
          <a:prstGeom prst="rect">
            <a:avLst/>
          </a:prstGeom>
        </p:spPr>
        <p:txBody>
          <a:bodyPr lIns="0" tIns="0" rIns="0" bIns="0" rtlCol="0" anchor="t">
            <a:spAutoFit/>
          </a:bodyPr>
          <a:lstStyle/>
          <a:p>
            <a:pPr algn="r">
              <a:lnSpc>
                <a:spcPts val="6302"/>
              </a:lnSpc>
              <a:spcBef>
                <a:spcPct val="0"/>
              </a:spcBef>
            </a:pPr>
            <a:r>
              <a:rPr lang="en-US" sz="4501" b="1" spc="-175">
                <a:solidFill>
                  <a:srgbClr val="FF9ADB"/>
                </a:solidFill>
                <a:latin typeface="DM Sans Bold"/>
                <a:ea typeface="DM Sans Bold"/>
                <a:cs typeface="DM Sans Bold"/>
                <a:sym typeface="DM Sans Bold"/>
              </a:rPr>
              <a:t>FUTURE POTENTIAL OF</a:t>
            </a:r>
          </a:p>
        </p:txBody>
      </p:sp>
      <p:sp>
        <p:nvSpPr>
          <p:cNvPr id="16" name="Freeform 16"/>
          <p:cNvSpPr/>
          <p:nvPr/>
        </p:nvSpPr>
        <p:spPr>
          <a:xfrm flipH="1" flipV="1">
            <a:off x="13854541" y="4853626"/>
            <a:ext cx="7424530" cy="6120103"/>
          </a:xfrm>
          <a:custGeom>
            <a:avLst/>
            <a:gdLst/>
            <a:ahLst/>
            <a:cxnLst/>
            <a:rect l="l" t="t" r="r" b="b"/>
            <a:pathLst>
              <a:path w="7424530" h="6120103">
                <a:moveTo>
                  <a:pt x="7424530" y="6120103"/>
                </a:moveTo>
                <a:lnTo>
                  <a:pt x="0" y="6120103"/>
                </a:lnTo>
                <a:lnTo>
                  <a:pt x="0" y="0"/>
                </a:lnTo>
                <a:lnTo>
                  <a:pt x="7424530" y="0"/>
                </a:lnTo>
                <a:lnTo>
                  <a:pt x="7424530" y="6120103"/>
                </a:lnTo>
                <a:close/>
              </a:path>
            </a:pathLst>
          </a:custGeom>
          <a:blipFill>
            <a:blip r:embed="rId5"/>
            <a:stretch>
              <a:fillRect t="-72856"/>
            </a:stretch>
          </a:blipFill>
        </p:spPr>
      </p:sp>
      <p:sp>
        <p:nvSpPr>
          <p:cNvPr id="17" name="Freeform 17"/>
          <p:cNvSpPr/>
          <p:nvPr/>
        </p:nvSpPr>
        <p:spPr>
          <a:xfrm flipH="1" flipV="1">
            <a:off x="-561260" y="5665978"/>
            <a:ext cx="5302225" cy="5345527"/>
          </a:xfrm>
          <a:custGeom>
            <a:avLst/>
            <a:gdLst/>
            <a:ahLst/>
            <a:cxnLst/>
            <a:rect l="l" t="t" r="r" b="b"/>
            <a:pathLst>
              <a:path w="5302225" h="5345527">
                <a:moveTo>
                  <a:pt x="5302225" y="5345527"/>
                </a:moveTo>
                <a:lnTo>
                  <a:pt x="0" y="5345527"/>
                </a:lnTo>
                <a:lnTo>
                  <a:pt x="0" y="0"/>
                </a:lnTo>
                <a:lnTo>
                  <a:pt x="5302225" y="0"/>
                </a:lnTo>
                <a:lnTo>
                  <a:pt x="5302225" y="5345527"/>
                </a:lnTo>
                <a:close/>
              </a:path>
            </a:pathLst>
          </a:custGeom>
          <a:blipFill>
            <a:blip r:embed="rId5"/>
            <a:stretch>
              <a:fillRect t="-97903" r="-40026"/>
            </a:stretch>
          </a:blipFill>
        </p:spPr>
      </p:sp>
      <p:sp>
        <p:nvSpPr>
          <p:cNvPr id="18" name="Freeform 18"/>
          <p:cNvSpPr/>
          <p:nvPr/>
        </p:nvSpPr>
        <p:spPr>
          <a:xfrm>
            <a:off x="-738058" y="4271786"/>
            <a:ext cx="1766758" cy="1511876"/>
          </a:xfrm>
          <a:custGeom>
            <a:avLst/>
            <a:gdLst/>
            <a:ahLst/>
            <a:cxnLst/>
            <a:rect l="l" t="t" r="r" b="b"/>
            <a:pathLst>
              <a:path w="1766758" h="1511876">
                <a:moveTo>
                  <a:pt x="0" y="0"/>
                </a:moveTo>
                <a:lnTo>
                  <a:pt x="1766758" y="0"/>
                </a:lnTo>
                <a:lnTo>
                  <a:pt x="1766758" y="1511876"/>
                </a:lnTo>
                <a:lnTo>
                  <a:pt x="0" y="1511876"/>
                </a:lnTo>
                <a:lnTo>
                  <a:pt x="0" y="0"/>
                </a:lnTo>
                <a:close/>
              </a:path>
            </a:pathLst>
          </a:custGeom>
          <a:blipFill>
            <a:blip r:embed="rId4"/>
            <a:stretch>
              <a:fillRect/>
            </a:stretch>
          </a:blipFill>
        </p:spPr>
      </p:sp>
      <p:sp>
        <p:nvSpPr>
          <p:cNvPr id="19" name="Freeform 19"/>
          <p:cNvSpPr/>
          <p:nvPr/>
        </p:nvSpPr>
        <p:spPr>
          <a:xfrm flipH="1">
            <a:off x="7035936" y="8987696"/>
            <a:ext cx="3101358" cy="2598609"/>
          </a:xfrm>
          <a:custGeom>
            <a:avLst/>
            <a:gdLst/>
            <a:ahLst/>
            <a:cxnLst/>
            <a:rect l="l" t="t" r="r" b="b"/>
            <a:pathLst>
              <a:path w="3101358" h="2598609">
                <a:moveTo>
                  <a:pt x="3101358" y="0"/>
                </a:moveTo>
                <a:lnTo>
                  <a:pt x="0" y="0"/>
                </a:lnTo>
                <a:lnTo>
                  <a:pt x="0" y="2598608"/>
                </a:lnTo>
                <a:lnTo>
                  <a:pt x="3101358" y="2598608"/>
                </a:lnTo>
                <a:lnTo>
                  <a:pt x="3101358" y="0"/>
                </a:lnTo>
                <a:close/>
              </a:path>
            </a:pathLst>
          </a:custGeom>
          <a:blipFill>
            <a:blip r:embed="rId4"/>
            <a:stretch>
              <a:fillRect b="-2129"/>
            </a:stretch>
          </a:blipFill>
        </p:spPr>
      </p:sp>
      <p:sp>
        <p:nvSpPr>
          <p:cNvPr id="20" name="Freeform 20"/>
          <p:cNvSpPr/>
          <p:nvPr/>
        </p:nvSpPr>
        <p:spPr>
          <a:xfrm>
            <a:off x="7305845" y="1014524"/>
            <a:ext cx="2561540" cy="2191999"/>
          </a:xfrm>
          <a:custGeom>
            <a:avLst/>
            <a:gdLst/>
            <a:ahLst/>
            <a:cxnLst/>
            <a:rect l="l" t="t" r="r" b="b"/>
            <a:pathLst>
              <a:path w="2561540" h="2191999">
                <a:moveTo>
                  <a:pt x="0" y="0"/>
                </a:moveTo>
                <a:lnTo>
                  <a:pt x="2561540" y="0"/>
                </a:lnTo>
                <a:lnTo>
                  <a:pt x="2561540" y="2191999"/>
                </a:lnTo>
                <a:lnTo>
                  <a:pt x="0" y="2191999"/>
                </a:lnTo>
                <a:lnTo>
                  <a:pt x="0" y="0"/>
                </a:lnTo>
                <a:close/>
              </a:path>
            </a:pathLst>
          </a:custGeom>
          <a:blipFill>
            <a:blip r:embed="rId4"/>
            <a:stretch>
              <a:fillRect/>
            </a:stretch>
          </a:blipFill>
        </p:spPr>
      </p:sp>
      <p:sp>
        <p:nvSpPr>
          <p:cNvPr id="21" name="AutoShape 21"/>
          <p:cNvSpPr/>
          <p:nvPr/>
        </p:nvSpPr>
        <p:spPr>
          <a:xfrm>
            <a:off x="1466252" y="5582799"/>
            <a:ext cx="5305364" cy="0"/>
          </a:xfrm>
          <a:prstGeom prst="line">
            <a:avLst/>
          </a:prstGeom>
          <a:ln w="47625" cap="rnd">
            <a:solidFill>
              <a:srgbClr val="883ECD"/>
            </a:solidFill>
            <a:prstDash val="solid"/>
            <a:headEnd type="none" w="sm" len="sm"/>
            <a:tailEnd type="none" w="sm" len="sm"/>
          </a:ln>
        </p:spPr>
      </p:sp>
      <p:grpSp>
        <p:nvGrpSpPr>
          <p:cNvPr id="22" name="Group 22"/>
          <p:cNvGrpSpPr/>
          <p:nvPr/>
        </p:nvGrpSpPr>
        <p:grpSpPr>
          <a:xfrm>
            <a:off x="5985336" y="5478371"/>
            <a:ext cx="844020" cy="208856"/>
            <a:chOff x="0" y="0"/>
            <a:chExt cx="1125361" cy="278475"/>
          </a:xfrm>
        </p:grpSpPr>
        <p:grpSp>
          <p:nvGrpSpPr>
            <p:cNvPr id="23" name="Group 23"/>
            <p:cNvGrpSpPr/>
            <p:nvPr/>
          </p:nvGrpSpPr>
          <p:grpSpPr>
            <a:xfrm>
              <a:off x="0" y="0"/>
              <a:ext cx="278475" cy="278475"/>
              <a:chOff x="0" y="0"/>
              <a:chExt cx="812800" cy="812800"/>
            </a:xfrm>
          </p:grpSpPr>
          <p:sp>
            <p:nvSpPr>
              <p:cNvPr id="24" name="Freeform 2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9ADB"/>
              </a:solidFill>
            </p:spPr>
          </p:sp>
          <p:sp>
            <p:nvSpPr>
              <p:cNvPr id="25" name="TextBox 25"/>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6" name="Group 26"/>
            <p:cNvGrpSpPr/>
            <p:nvPr/>
          </p:nvGrpSpPr>
          <p:grpSpPr>
            <a:xfrm>
              <a:off x="416011" y="0"/>
              <a:ext cx="278475" cy="278475"/>
              <a:chOff x="0" y="0"/>
              <a:chExt cx="812800" cy="812800"/>
            </a:xfrm>
          </p:grpSpPr>
          <p:sp>
            <p:nvSpPr>
              <p:cNvPr id="27" name="Freeform 2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2A9F1"/>
              </a:solidFill>
            </p:spPr>
          </p:sp>
          <p:sp>
            <p:nvSpPr>
              <p:cNvPr id="28" name="TextBox 28"/>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9" name="Group 29"/>
            <p:cNvGrpSpPr/>
            <p:nvPr/>
          </p:nvGrpSpPr>
          <p:grpSpPr>
            <a:xfrm>
              <a:off x="846886" y="0"/>
              <a:ext cx="278475" cy="278475"/>
              <a:chOff x="0" y="0"/>
              <a:chExt cx="812800" cy="812800"/>
            </a:xfrm>
          </p:grpSpPr>
          <p:sp>
            <p:nvSpPr>
              <p:cNvPr id="30" name="Freeform 3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83ECD"/>
              </a:solidFill>
            </p:spPr>
          </p:sp>
          <p:sp>
            <p:nvSpPr>
              <p:cNvPr id="31" name="TextBox 31"/>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sp>
        <p:nvSpPr>
          <p:cNvPr id="32" name="Freeform 32"/>
          <p:cNvSpPr/>
          <p:nvPr/>
        </p:nvSpPr>
        <p:spPr>
          <a:xfrm>
            <a:off x="6667357" y="3356704"/>
            <a:ext cx="7187184" cy="8229600"/>
          </a:xfrm>
          <a:custGeom>
            <a:avLst/>
            <a:gdLst/>
            <a:ahLst/>
            <a:cxnLst/>
            <a:rect l="l" t="t" r="r" b="b"/>
            <a:pathLst>
              <a:path w="7187184" h="8229600">
                <a:moveTo>
                  <a:pt x="0" y="0"/>
                </a:moveTo>
                <a:lnTo>
                  <a:pt x="7187184" y="0"/>
                </a:lnTo>
                <a:lnTo>
                  <a:pt x="7187184" y="8229600"/>
                </a:lnTo>
                <a:lnTo>
                  <a:pt x="0" y="8229600"/>
                </a:lnTo>
                <a:lnTo>
                  <a:pt x="0" y="0"/>
                </a:lnTo>
                <a:close/>
              </a:path>
            </a:pathLst>
          </a:custGeom>
          <a:blipFill>
            <a:blip r:embed="rId6"/>
            <a:stretch>
              <a:fillRect/>
            </a:stretch>
          </a:blipFill>
        </p:spPr>
      </p:sp>
      <p:sp>
        <p:nvSpPr>
          <p:cNvPr id="33" name="Freeform 33"/>
          <p:cNvSpPr/>
          <p:nvPr/>
        </p:nvSpPr>
        <p:spPr>
          <a:xfrm>
            <a:off x="10674578" y="5003708"/>
            <a:ext cx="8714941" cy="5970021"/>
          </a:xfrm>
          <a:custGeom>
            <a:avLst/>
            <a:gdLst/>
            <a:ahLst/>
            <a:cxnLst/>
            <a:rect l="l" t="t" r="r" b="b"/>
            <a:pathLst>
              <a:path w="8714941" h="5970021">
                <a:moveTo>
                  <a:pt x="0" y="0"/>
                </a:moveTo>
                <a:lnTo>
                  <a:pt x="8714941" y="0"/>
                </a:lnTo>
                <a:lnTo>
                  <a:pt x="8714941" y="5970021"/>
                </a:lnTo>
                <a:lnTo>
                  <a:pt x="0" y="5970021"/>
                </a:lnTo>
                <a:lnTo>
                  <a:pt x="0" y="0"/>
                </a:lnTo>
                <a:close/>
              </a:path>
            </a:pathLst>
          </a:custGeom>
          <a:blipFill>
            <a:blip r:embed="rId7"/>
            <a:stretch>
              <a:fillRect/>
            </a:stretch>
          </a:blipFill>
        </p:spPr>
      </p:sp>
      <p:sp>
        <p:nvSpPr>
          <p:cNvPr id="34" name="TextBox 34"/>
          <p:cNvSpPr txBox="1"/>
          <p:nvPr/>
        </p:nvSpPr>
        <p:spPr>
          <a:xfrm>
            <a:off x="1466252" y="1764263"/>
            <a:ext cx="5363105" cy="481297"/>
          </a:xfrm>
          <a:prstGeom prst="rect">
            <a:avLst/>
          </a:prstGeom>
        </p:spPr>
        <p:txBody>
          <a:bodyPr lIns="0" tIns="0" rIns="0" bIns="0" rtlCol="0" anchor="t">
            <a:spAutoFit/>
          </a:bodyPr>
          <a:lstStyle/>
          <a:p>
            <a:pPr marL="0" lvl="0" indent="0" algn="l">
              <a:lnSpc>
                <a:spcPts val="3919"/>
              </a:lnSpc>
              <a:spcBef>
                <a:spcPct val="0"/>
              </a:spcBef>
            </a:pPr>
            <a:r>
              <a:rPr lang="en-US" sz="2799" b="1" u="none" strike="noStrike">
                <a:solidFill>
                  <a:srgbClr val="F9F9F9"/>
                </a:solidFill>
                <a:latin typeface="DM Sans Bold"/>
                <a:ea typeface="DM Sans Bold"/>
                <a:cs typeface="DM Sans Bold"/>
                <a:sym typeface="DM Sans Bold"/>
              </a:rPr>
              <a:t>Workplace Automation</a:t>
            </a:r>
          </a:p>
        </p:txBody>
      </p:sp>
      <p:sp>
        <p:nvSpPr>
          <p:cNvPr id="35" name="TextBox 35"/>
          <p:cNvSpPr txBox="1"/>
          <p:nvPr/>
        </p:nvSpPr>
        <p:spPr>
          <a:xfrm>
            <a:off x="1466252" y="2609758"/>
            <a:ext cx="5850974" cy="2184400"/>
          </a:xfrm>
          <a:prstGeom prst="rect">
            <a:avLst/>
          </a:prstGeom>
        </p:spPr>
        <p:txBody>
          <a:bodyPr lIns="0" tIns="0" rIns="0" bIns="0" rtlCol="0" anchor="t">
            <a:spAutoFit/>
          </a:bodyPr>
          <a:lstStyle/>
          <a:p>
            <a:pPr algn="l">
              <a:lnSpc>
                <a:spcPts val="3500"/>
              </a:lnSpc>
              <a:spcBef>
                <a:spcPct val="0"/>
              </a:spcBef>
            </a:pPr>
            <a:r>
              <a:rPr lang="en-US" sz="2500">
                <a:solidFill>
                  <a:srgbClr val="000000"/>
                </a:solidFill>
                <a:latin typeface="DM Sans"/>
                <a:ea typeface="DM Sans"/>
                <a:cs typeface="DM Sans"/>
                <a:sym typeface="DM Sans"/>
              </a:rPr>
              <a:t>AI will handle repetitive tasks, giving humans more time for creativity and strategy. Industries such as logistics, law, and finance will benefit significantly.</a:t>
            </a:r>
          </a:p>
        </p:txBody>
      </p:sp>
      <p:sp>
        <p:nvSpPr>
          <p:cNvPr id="36" name="TextBox 36"/>
          <p:cNvSpPr txBox="1"/>
          <p:nvPr/>
        </p:nvSpPr>
        <p:spPr>
          <a:xfrm>
            <a:off x="1466252" y="6314290"/>
            <a:ext cx="5057626" cy="481297"/>
          </a:xfrm>
          <a:prstGeom prst="rect">
            <a:avLst/>
          </a:prstGeom>
        </p:spPr>
        <p:txBody>
          <a:bodyPr lIns="0" tIns="0" rIns="0" bIns="0" rtlCol="0" anchor="t">
            <a:spAutoFit/>
          </a:bodyPr>
          <a:lstStyle/>
          <a:p>
            <a:pPr marL="0" lvl="0" indent="0" algn="l">
              <a:lnSpc>
                <a:spcPts val="3919"/>
              </a:lnSpc>
              <a:spcBef>
                <a:spcPct val="0"/>
              </a:spcBef>
            </a:pPr>
            <a:r>
              <a:rPr lang="en-US" sz="2799" b="1" u="none" strike="noStrike">
                <a:solidFill>
                  <a:srgbClr val="F9F9F9"/>
                </a:solidFill>
                <a:latin typeface="DM Sans Bold"/>
                <a:ea typeface="DM Sans Bold"/>
                <a:cs typeface="DM Sans Bold"/>
                <a:sym typeface="DM Sans Bold"/>
              </a:rPr>
              <a:t>Education</a:t>
            </a:r>
          </a:p>
        </p:txBody>
      </p:sp>
      <p:sp>
        <p:nvSpPr>
          <p:cNvPr id="37" name="TextBox 37"/>
          <p:cNvSpPr txBox="1"/>
          <p:nvPr/>
        </p:nvSpPr>
        <p:spPr>
          <a:xfrm>
            <a:off x="1466252" y="7157537"/>
            <a:ext cx="5363105" cy="1308100"/>
          </a:xfrm>
          <a:prstGeom prst="rect">
            <a:avLst/>
          </a:prstGeom>
        </p:spPr>
        <p:txBody>
          <a:bodyPr lIns="0" tIns="0" rIns="0" bIns="0" rtlCol="0" anchor="t">
            <a:spAutoFit/>
          </a:bodyPr>
          <a:lstStyle/>
          <a:p>
            <a:pPr algn="l">
              <a:lnSpc>
                <a:spcPts val="3500"/>
              </a:lnSpc>
              <a:spcBef>
                <a:spcPct val="0"/>
              </a:spcBef>
            </a:pPr>
            <a:r>
              <a:rPr lang="en-US" sz="2500">
                <a:solidFill>
                  <a:srgbClr val="000000"/>
                </a:solidFill>
                <a:latin typeface="DM Sans"/>
                <a:ea typeface="DM Sans"/>
                <a:cs typeface="DM Sans"/>
                <a:sym typeface="DM Sans"/>
              </a:rPr>
              <a:t>AI-driven tutors and adaptive learning platforms will personalize the educational experience.</a:t>
            </a:r>
          </a:p>
        </p:txBody>
      </p:sp>
    </p:spTree>
  </p:cSld>
  <p:clrMapOvr>
    <a:masterClrMapping/>
  </p:clrMapOvr>
  <p:transition spd="slow">
    <p:push/>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AE9FF"/>
        </a:solidFill>
        <a:effectLst/>
      </p:bgPr>
    </p:bg>
    <p:spTree>
      <p:nvGrpSpPr>
        <p:cNvPr id="1" name=""/>
        <p:cNvGrpSpPr/>
        <p:nvPr/>
      </p:nvGrpSpPr>
      <p:grpSpPr>
        <a:xfrm>
          <a:off x="0" y="0"/>
          <a:ext cx="0" cy="0"/>
          <a:chOff x="0" y="0"/>
          <a:chExt cx="0" cy="0"/>
        </a:xfrm>
      </p:grpSpPr>
      <p:sp>
        <p:nvSpPr>
          <p:cNvPr id="2" name="Freeform 2"/>
          <p:cNvSpPr/>
          <p:nvPr/>
        </p:nvSpPr>
        <p:spPr>
          <a:xfrm>
            <a:off x="-222002" y="-221424"/>
            <a:ext cx="18685176" cy="10804102"/>
          </a:xfrm>
          <a:custGeom>
            <a:avLst/>
            <a:gdLst/>
            <a:ahLst/>
            <a:cxnLst/>
            <a:rect l="l" t="t" r="r" b="b"/>
            <a:pathLst>
              <a:path w="18685176" h="10804102">
                <a:moveTo>
                  <a:pt x="0" y="0"/>
                </a:moveTo>
                <a:lnTo>
                  <a:pt x="18685176" y="0"/>
                </a:lnTo>
                <a:lnTo>
                  <a:pt x="18685176" y="10804102"/>
                </a:lnTo>
                <a:lnTo>
                  <a:pt x="0" y="10804102"/>
                </a:lnTo>
                <a:lnTo>
                  <a:pt x="0" y="0"/>
                </a:lnTo>
                <a:close/>
              </a:path>
            </a:pathLst>
          </a:custGeom>
          <a:blipFill>
            <a:blip r:embed="rId2">
              <a:alphaModFix amt="31999"/>
              <a:extLst>
                <a:ext uri="{96DAC541-7B7A-43D3-8B79-37D633B846F1}">
                  <asvg:svgBlip xmlns:asvg="http://schemas.microsoft.com/office/drawing/2016/SVG/main" r:embed="rId3"/>
                </a:ext>
              </a:extLst>
            </a:blip>
            <a:stretch>
              <a:fillRect l="-1504" t="-41243" r="-1755" b="-37339"/>
            </a:stretch>
          </a:blipFill>
        </p:spPr>
      </p:sp>
      <p:sp>
        <p:nvSpPr>
          <p:cNvPr id="3" name="Freeform 3"/>
          <p:cNvSpPr/>
          <p:nvPr/>
        </p:nvSpPr>
        <p:spPr>
          <a:xfrm>
            <a:off x="7055801" y="7644656"/>
            <a:ext cx="2407826" cy="2060460"/>
          </a:xfrm>
          <a:custGeom>
            <a:avLst/>
            <a:gdLst/>
            <a:ahLst/>
            <a:cxnLst/>
            <a:rect l="l" t="t" r="r" b="b"/>
            <a:pathLst>
              <a:path w="2407826" h="2060460">
                <a:moveTo>
                  <a:pt x="0" y="0"/>
                </a:moveTo>
                <a:lnTo>
                  <a:pt x="2407826" y="0"/>
                </a:lnTo>
                <a:lnTo>
                  <a:pt x="2407826" y="2060460"/>
                </a:lnTo>
                <a:lnTo>
                  <a:pt x="0" y="2060460"/>
                </a:lnTo>
                <a:lnTo>
                  <a:pt x="0" y="0"/>
                </a:lnTo>
                <a:close/>
              </a:path>
            </a:pathLst>
          </a:custGeom>
          <a:blipFill>
            <a:blip r:embed="rId4"/>
            <a:stretch>
              <a:fillRect/>
            </a:stretch>
          </a:blipFill>
        </p:spPr>
      </p:sp>
      <p:grpSp>
        <p:nvGrpSpPr>
          <p:cNvPr id="4" name="Group 4"/>
          <p:cNvGrpSpPr/>
          <p:nvPr/>
        </p:nvGrpSpPr>
        <p:grpSpPr>
          <a:xfrm>
            <a:off x="1028700" y="3021441"/>
            <a:ext cx="4978939" cy="1412623"/>
            <a:chOff x="0" y="0"/>
            <a:chExt cx="1414415" cy="401297"/>
          </a:xfrm>
        </p:grpSpPr>
        <p:sp>
          <p:nvSpPr>
            <p:cNvPr id="5" name="Freeform 5"/>
            <p:cNvSpPr/>
            <p:nvPr/>
          </p:nvSpPr>
          <p:spPr>
            <a:xfrm>
              <a:off x="0" y="0"/>
              <a:ext cx="1414415" cy="401297"/>
            </a:xfrm>
            <a:custGeom>
              <a:avLst/>
              <a:gdLst/>
              <a:ahLst/>
              <a:cxnLst/>
              <a:rect l="l" t="t" r="r" b="b"/>
              <a:pathLst>
                <a:path w="1414415" h="401297">
                  <a:moveTo>
                    <a:pt x="0" y="0"/>
                  </a:moveTo>
                  <a:lnTo>
                    <a:pt x="1414415" y="0"/>
                  </a:lnTo>
                  <a:lnTo>
                    <a:pt x="1414415" y="401297"/>
                  </a:lnTo>
                  <a:lnTo>
                    <a:pt x="0" y="401297"/>
                  </a:lnTo>
                  <a:close/>
                </a:path>
              </a:pathLst>
            </a:custGeom>
            <a:solidFill>
              <a:srgbClr val="FFFFFF"/>
            </a:solidFill>
          </p:spPr>
        </p:sp>
        <p:sp>
          <p:nvSpPr>
            <p:cNvPr id="6" name="TextBox 6"/>
            <p:cNvSpPr txBox="1"/>
            <p:nvPr/>
          </p:nvSpPr>
          <p:spPr>
            <a:xfrm>
              <a:off x="0" y="-38100"/>
              <a:ext cx="1414415" cy="439397"/>
            </a:xfrm>
            <a:prstGeom prst="rect">
              <a:avLst/>
            </a:prstGeom>
          </p:spPr>
          <p:txBody>
            <a:bodyPr lIns="50800" tIns="50800" rIns="50800" bIns="50800" rtlCol="0" anchor="ctr"/>
            <a:lstStyle/>
            <a:p>
              <a:pPr algn="ctr">
                <a:lnSpc>
                  <a:spcPts val="2659"/>
                </a:lnSpc>
              </a:pPr>
              <a:endParaRPr/>
            </a:p>
          </p:txBody>
        </p:sp>
      </p:grpSp>
      <p:grpSp>
        <p:nvGrpSpPr>
          <p:cNvPr id="7" name="Group 7"/>
          <p:cNvGrpSpPr/>
          <p:nvPr/>
        </p:nvGrpSpPr>
        <p:grpSpPr>
          <a:xfrm>
            <a:off x="1028700" y="4536594"/>
            <a:ext cx="6414088" cy="1412623"/>
            <a:chOff x="0" y="0"/>
            <a:chExt cx="1822112" cy="401297"/>
          </a:xfrm>
        </p:grpSpPr>
        <p:sp>
          <p:nvSpPr>
            <p:cNvPr id="8" name="Freeform 8"/>
            <p:cNvSpPr/>
            <p:nvPr/>
          </p:nvSpPr>
          <p:spPr>
            <a:xfrm>
              <a:off x="0" y="0"/>
              <a:ext cx="1822112" cy="401297"/>
            </a:xfrm>
            <a:custGeom>
              <a:avLst/>
              <a:gdLst/>
              <a:ahLst/>
              <a:cxnLst/>
              <a:rect l="l" t="t" r="r" b="b"/>
              <a:pathLst>
                <a:path w="1822112" h="401297">
                  <a:moveTo>
                    <a:pt x="0" y="0"/>
                  </a:moveTo>
                  <a:lnTo>
                    <a:pt x="1822112" y="0"/>
                  </a:lnTo>
                  <a:lnTo>
                    <a:pt x="1822112" y="401297"/>
                  </a:lnTo>
                  <a:lnTo>
                    <a:pt x="0" y="401297"/>
                  </a:lnTo>
                  <a:close/>
                </a:path>
              </a:pathLst>
            </a:custGeom>
            <a:solidFill>
              <a:srgbClr val="FFFFFF"/>
            </a:solidFill>
          </p:spPr>
        </p:sp>
        <p:sp>
          <p:nvSpPr>
            <p:cNvPr id="9" name="TextBox 9"/>
            <p:cNvSpPr txBox="1"/>
            <p:nvPr/>
          </p:nvSpPr>
          <p:spPr>
            <a:xfrm>
              <a:off x="0" y="-38100"/>
              <a:ext cx="1822112" cy="439397"/>
            </a:xfrm>
            <a:prstGeom prst="rect">
              <a:avLst/>
            </a:prstGeom>
          </p:spPr>
          <p:txBody>
            <a:bodyPr lIns="50800" tIns="50800" rIns="50800" bIns="50800" rtlCol="0" anchor="ctr"/>
            <a:lstStyle/>
            <a:p>
              <a:pPr algn="ctr">
                <a:lnSpc>
                  <a:spcPts val="2659"/>
                </a:lnSpc>
              </a:pPr>
              <a:endParaRPr/>
            </a:p>
          </p:txBody>
        </p:sp>
      </p:grpSp>
      <p:grpSp>
        <p:nvGrpSpPr>
          <p:cNvPr id="10" name="Group 10"/>
          <p:cNvGrpSpPr/>
          <p:nvPr/>
        </p:nvGrpSpPr>
        <p:grpSpPr>
          <a:xfrm>
            <a:off x="1116583" y="1028700"/>
            <a:ext cx="844020" cy="208856"/>
            <a:chOff x="0" y="0"/>
            <a:chExt cx="1125361" cy="278475"/>
          </a:xfrm>
        </p:grpSpPr>
        <p:grpSp>
          <p:nvGrpSpPr>
            <p:cNvPr id="11" name="Group 11"/>
            <p:cNvGrpSpPr/>
            <p:nvPr/>
          </p:nvGrpSpPr>
          <p:grpSpPr>
            <a:xfrm>
              <a:off x="0" y="0"/>
              <a:ext cx="278475" cy="278475"/>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9ADB"/>
              </a:solidFill>
            </p:spPr>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416011" y="0"/>
              <a:ext cx="278475" cy="278475"/>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2A9F1"/>
              </a:solidFill>
            </p:spPr>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7" name="Group 17"/>
            <p:cNvGrpSpPr/>
            <p:nvPr/>
          </p:nvGrpSpPr>
          <p:grpSpPr>
            <a:xfrm>
              <a:off x="846886" y="0"/>
              <a:ext cx="278475" cy="278475"/>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83ECD"/>
              </a:solidFill>
            </p:spPr>
          </p:sp>
          <p:sp>
            <p:nvSpPr>
              <p:cNvPr id="19" name="TextBox 19"/>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grpSp>
        <p:nvGrpSpPr>
          <p:cNvPr id="20" name="Group 20"/>
          <p:cNvGrpSpPr/>
          <p:nvPr/>
        </p:nvGrpSpPr>
        <p:grpSpPr>
          <a:xfrm>
            <a:off x="1028700" y="1723331"/>
            <a:ext cx="6414088" cy="905021"/>
            <a:chOff x="0" y="0"/>
            <a:chExt cx="1822112" cy="257098"/>
          </a:xfrm>
        </p:grpSpPr>
        <p:sp>
          <p:nvSpPr>
            <p:cNvPr id="21" name="Freeform 21"/>
            <p:cNvSpPr/>
            <p:nvPr/>
          </p:nvSpPr>
          <p:spPr>
            <a:xfrm>
              <a:off x="0" y="0"/>
              <a:ext cx="1822112" cy="257098"/>
            </a:xfrm>
            <a:custGeom>
              <a:avLst/>
              <a:gdLst/>
              <a:ahLst/>
              <a:cxnLst/>
              <a:rect l="l" t="t" r="r" b="b"/>
              <a:pathLst>
                <a:path w="1822112" h="257098">
                  <a:moveTo>
                    <a:pt x="0" y="0"/>
                  </a:moveTo>
                  <a:lnTo>
                    <a:pt x="1822112" y="0"/>
                  </a:lnTo>
                  <a:lnTo>
                    <a:pt x="1822112" y="257098"/>
                  </a:lnTo>
                  <a:lnTo>
                    <a:pt x="0" y="257098"/>
                  </a:lnTo>
                  <a:close/>
                </a:path>
              </a:pathLst>
            </a:custGeom>
            <a:solidFill>
              <a:srgbClr val="883ECD"/>
            </a:solidFill>
          </p:spPr>
        </p:sp>
        <p:sp>
          <p:nvSpPr>
            <p:cNvPr id="22" name="TextBox 22"/>
            <p:cNvSpPr txBox="1"/>
            <p:nvPr/>
          </p:nvSpPr>
          <p:spPr>
            <a:xfrm>
              <a:off x="0" y="-38100"/>
              <a:ext cx="1822112" cy="295198"/>
            </a:xfrm>
            <a:prstGeom prst="rect">
              <a:avLst/>
            </a:prstGeom>
          </p:spPr>
          <p:txBody>
            <a:bodyPr lIns="50800" tIns="50800" rIns="50800" bIns="50800" rtlCol="0" anchor="ctr"/>
            <a:lstStyle/>
            <a:p>
              <a:pPr algn="l">
                <a:lnSpc>
                  <a:spcPts val="2659"/>
                </a:lnSpc>
                <a:spcBef>
                  <a:spcPct val="0"/>
                </a:spcBef>
              </a:pPr>
              <a:endParaRPr/>
            </a:p>
          </p:txBody>
        </p:sp>
      </p:grpSp>
      <p:sp>
        <p:nvSpPr>
          <p:cNvPr id="23" name="Freeform 23"/>
          <p:cNvSpPr/>
          <p:nvPr/>
        </p:nvSpPr>
        <p:spPr>
          <a:xfrm>
            <a:off x="12549947" y="8079602"/>
            <a:ext cx="4709353" cy="4016506"/>
          </a:xfrm>
          <a:custGeom>
            <a:avLst/>
            <a:gdLst/>
            <a:ahLst/>
            <a:cxnLst/>
            <a:rect l="l" t="t" r="r" b="b"/>
            <a:pathLst>
              <a:path w="4709353" h="4016506">
                <a:moveTo>
                  <a:pt x="0" y="0"/>
                </a:moveTo>
                <a:lnTo>
                  <a:pt x="4709353" y="0"/>
                </a:lnTo>
                <a:lnTo>
                  <a:pt x="4709353" y="4016506"/>
                </a:lnTo>
                <a:lnTo>
                  <a:pt x="0" y="4016506"/>
                </a:lnTo>
                <a:lnTo>
                  <a:pt x="0" y="0"/>
                </a:lnTo>
                <a:close/>
              </a:path>
            </a:pathLst>
          </a:custGeom>
          <a:blipFill>
            <a:blip r:embed="rId5"/>
            <a:stretch>
              <a:fillRect/>
            </a:stretch>
          </a:blipFill>
        </p:spPr>
      </p:sp>
      <p:sp>
        <p:nvSpPr>
          <p:cNvPr id="24" name="TextBox 24"/>
          <p:cNvSpPr txBox="1"/>
          <p:nvPr/>
        </p:nvSpPr>
        <p:spPr>
          <a:xfrm>
            <a:off x="1116583" y="3324948"/>
            <a:ext cx="6924713" cy="3145391"/>
          </a:xfrm>
          <a:prstGeom prst="rect">
            <a:avLst/>
          </a:prstGeom>
        </p:spPr>
        <p:txBody>
          <a:bodyPr lIns="0" tIns="0" rIns="0" bIns="0" rtlCol="0" anchor="t">
            <a:spAutoFit/>
          </a:bodyPr>
          <a:lstStyle/>
          <a:p>
            <a:pPr marL="0" lvl="0" indent="0" algn="l">
              <a:lnSpc>
                <a:spcPts val="11560"/>
              </a:lnSpc>
            </a:pPr>
            <a:r>
              <a:rPr lang="en-US" sz="13928" b="1" spc="-766">
                <a:solidFill>
                  <a:srgbClr val="661CAB"/>
                </a:solidFill>
                <a:latin typeface="Bebas Neue Bold"/>
                <a:ea typeface="Bebas Neue Bold"/>
                <a:cs typeface="Bebas Neue Bold"/>
                <a:sym typeface="Bebas Neue Bold"/>
              </a:rPr>
              <a:t>ARTIFICIAL INTELLIGENCE</a:t>
            </a:r>
          </a:p>
        </p:txBody>
      </p:sp>
      <p:sp>
        <p:nvSpPr>
          <p:cNvPr id="25" name="TextBox 25"/>
          <p:cNvSpPr txBox="1"/>
          <p:nvPr/>
        </p:nvSpPr>
        <p:spPr>
          <a:xfrm>
            <a:off x="1116077" y="6517964"/>
            <a:ext cx="5057626" cy="481297"/>
          </a:xfrm>
          <a:prstGeom prst="rect">
            <a:avLst/>
          </a:prstGeom>
        </p:spPr>
        <p:txBody>
          <a:bodyPr lIns="0" tIns="0" rIns="0" bIns="0" rtlCol="0" anchor="t">
            <a:spAutoFit/>
          </a:bodyPr>
          <a:lstStyle/>
          <a:p>
            <a:pPr marL="0" lvl="0" indent="0" algn="l">
              <a:lnSpc>
                <a:spcPts val="3919"/>
              </a:lnSpc>
              <a:spcBef>
                <a:spcPct val="0"/>
              </a:spcBef>
            </a:pPr>
            <a:r>
              <a:rPr lang="en-US" sz="2799" b="1" u="none" strike="noStrike">
                <a:solidFill>
                  <a:srgbClr val="F9F9F9"/>
                </a:solidFill>
                <a:latin typeface="DM Sans Bold"/>
                <a:ea typeface="DM Sans Bold"/>
                <a:cs typeface="DM Sans Bold"/>
                <a:sym typeface="DM Sans Bold"/>
              </a:rPr>
              <a:t>Scientific Research</a:t>
            </a:r>
          </a:p>
        </p:txBody>
      </p:sp>
      <p:sp>
        <p:nvSpPr>
          <p:cNvPr id="26" name="TextBox 26"/>
          <p:cNvSpPr txBox="1"/>
          <p:nvPr/>
        </p:nvSpPr>
        <p:spPr>
          <a:xfrm>
            <a:off x="1116077" y="7361211"/>
            <a:ext cx="6326711" cy="1746184"/>
          </a:xfrm>
          <a:prstGeom prst="rect">
            <a:avLst/>
          </a:prstGeom>
        </p:spPr>
        <p:txBody>
          <a:bodyPr lIns="0" tIns="0" rIns="0" bIns="0" rtlCol="0" anchor="t">
            <a:spAutoFit/>
          </a:bodyPr>
          <a:lstStyle/>
          <a:p>
            <a:pPr algn="l">
              <a:lnSpc>
                <a:spcPts val="3500"/>
              </a:lnSpc>
              <a:spcBef>
                <a:spcPct val="0"/>
              </a:spcBef>
            </a:pPr>
            <a:r>
              <a:rPr lang="en-US" sz="2500">
                <a:solidFill>
                  <a:srgbClr val="000000"/>
                </a:solidFill>
                <a:latin typeface="DM Sans"/>
                <a:ea typeface="DM Sans"/>
                <a:cs typeface="DM Sans"/>
                <a:sym typeface="DM Sans"/>
              </a:rPr>
              <a:t>AI speeds up drug development, genome studies, and supports climate modeling and space research through advanced machine learning algorithms.</a:t>
            </a:r>
          </a:p>
        </p:txBody>
      </p:sp>
      <p:sp>
        <p:nvSpPr>
          <p:cNvPr id="27" name="TextBox 27"/>
          <p:cNvSpPr txBox="1"/>
          <p:nvPr/>
        </p:nvSpPr>
        <p:spPr>
          <a:xfrm>
            <a:off x="8669522" y="1759746"/>
            <a:ext cx="7001882" cy="481297"/>
          </a:xfrm>
          <a:prstGeom prst="rect">
            <a:avLst/>
          </a:prstGeom>
        </p:spPr>
        <p:txBody>
          <a:bodyPr lIns="0" tIns="0" rIns="0" bIns="0" rtlCol="0" anchor="t">
            <a:spAutoFit/>
          </a:bodyPr>
          <a:lstStyle/>
          <a:p>
            <a:pPr marL="0" lvl="0" indent="0" algn="l">
              <a:lnSpc>
                <a:spcPts val="3919"/>
              </a:lnSpc>
              <a:spcBef>
                <a:spcPct val="0"/>
              </a:spcBef>
            </a:pPr>
            <a:r>
              <a:rPr lang="en-US" sz="2799" b="1" u="none" strike="noStrike">
                <a:solidFill>
                  <a:srgbClr val="F9F9F9"/>
                </a:solidFill>
                <a:latin typeface="DM Sans Bold"/>
                <a:ea typeface="DM Sans Bold"/>
                <a:cs typeface="DM Sans Bold"/>
                <a:sym typeface="DM Sans Bold"/>
              </a:rPr>
              <a:t>Ethical Considerations and Challenges</a:t>
            </a:r>
          </a:p>
        </p:txBody>
      </p:sp>
      <p:sp>
        <p:nvSpPr>
          <p:cNvPr id="28" name="TextBox 28"/>
          <p:cNvSpPr txBox="1"/>
          <p:nvPr/>
        </p:nvSpPr>
        <p:spPr>
          <a:xfrm>
            <a:off x="8669522" y="2605241"/>
            <a:ext cx="6696947" cy="1746184"/>
          </a:xfrm>
          <a:prstGeom prst="rect">
            <a:avLst/>
          </a:prstGeom>
        </p:spPr>
        <p:txBody>
          <a:bodyPr lIns="0" tIns="0" rIns="0" bIns="0" rtlCol="0" anchor="t">
            <a:spAutoFit/>
          </a:bodyPr>
          <a:lstStyle/>
          <a:p>
            <a:pPr algn="l">
              <a:lnSpc>
                <a:spcPts val="3500"/>
              </a:lnSpc>
              <a:spcBef>
                <a:spcPct val="0"/>
              </a:spcBef>
            </a:pPr>
            <a:r>
              <a:rPr lang="en-US" sz="2500">
                <a:solidFill>
                  <a:srgbClr val="000000"/>
                </a:solidFill>
                <a:latin typeface="DM Sans"/>
                <a:ea typeface="DM Sans"/>
                <a:cs typeface="DM Sans"/>
                <a:sym typeface="DM Sans"/>
              </a:rPr>
              <a:t>AI also raises concerns, including job loss, data privacy, and algorithmic bias. Developing ethical standards and regulatory policies is vital for responsible growth.</a:t>
            </a:r>
          </a:p>
        </p:txBody>
      </p:sp>
      <p:sp>
        <p:nvSpPr>
          <p:cNvPr id="29" name="Freeform 29"/>
          <p:cNvSpPr/>
          <p:nvPr/>
        </p:nvSpPr>
        <p:spPr>
          <a:xfrm>
            <a:off x="8041296" y="5636403"/>
            <a:ext cx="4709353" cy="4016506"/>
          </a:xfrm>
          <a:custGeom>
            <a:avLst/>
            <a:gdLst/>
            <a:ahLst/>
            <a:cxnLst/>
            <a:rect l="l" t="t" r="r" b="b"/>
            <a:pathLst>
              <a:path w="4709353" h="4016506">
                <a:moveTo>
                  <a:pt x="0" y="0"/>
                </a:moveTo>
                <a:lnTo>
                  <a:pt x="4709353" y="0"/>
                </a:lnTo>
                <a:lnTo>
                  <a:pt x="4709353" y="4016505"/>
                </a:lnTo>
                <a:lnTo>
                  <a:pt x="0" y="4016505"/>
                </a:lnTo>
                <a:lnTo>
                  <a:pt x="0" y="0"/>
                </a:lnTo>
                <a:close/>
              </a:path>
            </a:pathLst>
          </a:custGeom>
          <a:blipFill>
            <a:blip r:embed="rId5"/>
            <a:stretch>
              <a:fillRect/>
            </a:stretch>
          </a:blipFill>
        </p:spPr>
      </p:sp>
      <p:sp>
        <p:nvSpPr>
          <p:cNvPr id="30" name="Freeform 30"/>
          <p:cNvSpPr/>
          <p:nvPr/>
        </p:nvSpPr>
        <p:spPr>
          <a:xfrm>
            <a:off x="13133509" y="5016061"/>
            <a:ext cx="2812715" cy="2398904"/>
          </a:xfrm>
          <a:custGeom>
            <a:avLst/>
            <a:gdLst/>
            <a:ahLst/>
            <a:cxnLst/>
            <a:rect l="l" t="t" r="r" b="b"/>
            <a:pathLst>
              <a:path w="2812715" h="2398904">
                <a:moveTo>
                  <a:pt x="0" y="0"/>
                </a:moveTo>
                <a:lnTo>
                  <a:pt x="2812715" y="0"/>
                </a:lnTo>
                <a:lnTo>
                  <a:pt x="2812715" y="2398904"/>
                </a:lnTo>
                <a:lnTo>
                  <a:pt x="0" y="2398904"/>
                </a:lnTo>
                <a:lnTo>
                  <a:pt x="0" y="0"/>
                </a:lnTo>
                <a:close/>
              </a:path>
            </a:pathLst>
          </a:custGeom>
          <a:blipFill>
            <a:blip r:embed="rId5"/>
            <a:stretch>
              <a:fillRect/>
            </a:stretch>
          </a:blipFill>
        </p:spPr>
      </p:sp>
      <p:sp>
        <p:nvSpPr>
          <p:cNvPr id="31" name="Freeform 31"/>
          <p:cNvSpPr/>
          <p:nvPr/>
        </p:nvSpPr>
        <p:spPr>
          <a:xfrm flipH="1" flipV="1">
            <a:off x="-561260" y="5665978"/>
            <a:ext cx="5302225" cy="5345527"/>
          </a:xfrm>
          <a:custGeom>
            <a:avLst/>
            <a:gdLst/>
            <a:ahLst/>
            <a:cxnLst/>
            <a:rect l="l" t="t" r="r" b="b"/>
            <a:pathLst>
              <a:path w="5302225" h="5345527">
                <a:moveTo>
                  <a:pt x="5302225" y="5345527"/>
                </a:moveTo>
                <a:lnTo>
                  <a:pt x="0" y="5345527"/>
                </a:lnTo>
                <a:lnTo>
                  <a:pt x="0" y="0"/>
                </a:lnTo>
                <a:lnTo>
                  <a:pt x="5302225" y="0"/>
                </a:lnTo>
                <a:lnTo>
                  <a:pt x="5302225" y="5345527"/>
                </a:lnTo>
                <a:close/>
              </a:path>
            </a:pathLst>
          </a:custGeom>
          <a:blipFill>
            <a:blip r:embed="rId6"/>
            <a:stretch>
              <a:fillRect t="-97903" r="-40026"/>
            </a:stretch>
          </a:blipFill>
        </p:spPr>
      </p:sp>
      <p:sp>
        <p:nvSpPr>
          <p:cNvPr id="32" name="Freeform 32"/>
          <p:cNvSpPr/>
          <p:nvPr/>
        </p:nvSpPr>
        <p:spPr>
          <a:xfrm flipH="1" flipV="1">
            <a:off x="12253511" y="-996216"/>
            <a:ext cx="5302225" cy="5345527"/>
          </a:xfrm>
          <a:custGeom>
            <a:avLst/>
            <a:gdLst/>
            <a:ahLst/>
            <a:cxnLst/>
            <a:rect l="l" t="t" r="r" b="b"/>
            <a:pathLst>
              <a:path w="5302225" h="5345527">
                <a:moveTo>
                  <a:pt x="5302225" y="5345527"/>
                </a:moveTo>
                <a:lnTo>
                  <a:pt x="0" y="5345527"/>
                </a:lnTo>
                <a:lnTo>
                  <a:pt x="0" y="0"/>
                </a:lnTo>
                <a:lnTo>
                  <a:pt x="5302225" y="0"/>
                </a:lnTo>
                <a:lnTo>
                  <a:pt x="5302225" y="5345527"/>
                </a:lnTo>
                <a:close/>
              </a:path>
            </a:pathLst>
          </a:custGeom>
          <a:blipFill>
            <a:blip r:embed="rId6"/>
            <a:stretch>
              <a:fillRect t="-97903" r="-40026"/>
            </a:stretch>
          </a:blipFill>
        </p:spPr>
      </p:sp>
      <p:sp>
        <p:nvSpPr>
          <p:cNvPr id="33" name="Freeform 33"/>
          <p:cNvSpPr/>
          <p:nvPr/>
        </p:nvSpPr>
        <p:spPr>
          <a:xfrm>
            <a:off x="17007230" y="5887603"/>
            <a:ext cx="2561540" cy="2191999"/>
          </a:xfrm>
          <a:custGeom>
            <a:avLst/>
            <a:gdLst/>
            <a:ahLst/>
            <a:cxnLst/>
            <a:rect l="l" t="t" r="r" b="b"/>
            <a:pathLst>
              <a:path w="2561540" h="2191999">
                <a:moveTo>
                  <a:pt x="0" y="0"/>
                </a:moveTo>
                <a:lnTo>
                  <a:pt x="2561540" y="0"/>
                </a:lnTo>
                <a:lnTo>
                  <a:pt x="2561540" y="2191999"/>
                </a:lnTo>
                <a:lnTo>
                  <a:pt x="0" y="2191999"/>
                </a:lnTo>
                <a:lnTo>
                  <a:pt x="0" y="0"/>
                </a:lnTo>
                <a:close/>
              </a:path>
            </a:pathLst>
          </a:custGeom>
          <a:blipFill>
            <a:blip r:embed="rId4"/>
            <a:stretch>
              <a:fillRect/>
            </a:stretch>
          </a:blipFill>
        </p:spPr>
      </p:sp>
      <p:sp>
        <p:nvSpPr>
          <p:cNvPr id="34" name="Freeform 34"/>
          <p:cNvSpPr/>
          <p:nvPr/>
        </p:nvSpPr>
        <p:spPr>
          <a:xfrm>
            <a:off x="11223592" y="5636403"/>
            <a:ext cx="3681031" cy="3149986"/>
          </a:xfrm>
          <a:custGeom>
            <a:avLst/>
            <a:gdLst/>
            <a:ahLst/>
            <a:cxnLst/>
            <a:rect l="l" t="t" r="r" b="b"/>
            <a:pathLst>
              <a:path w="3681031" h="3149986">
                <a:moveTo>
                  <a:pt x="0" y="0"/>
                </a:moveTo>
                <a:lnTo>
                  <a:pt x="3681031" y="0"/>
                </a:lnTo>
                <a:lnTo>
                  <a:pt x="3681031" y="3149986"/>
                </a:lnTo>
                <a:lnTo>
                  <a:pt x="0" y="3149986"/>
                </a:lnTo>
                <a:lnTo>
                  <a:pt x="0" y="0"/>
                </a:lnTo>
                <a:close/>
              </a:path>
            </a:pathLst>
          </a:custGeom>
          <a:blipFill>
            <a:blip r:embed="rId4"/>
            <a:stretch>
              <a:fillRect/>
            </a:stretch>
          </a:blipFill>
        </p:spPr>
      </p:sp>
      <p:sp>
        <p:nvSpPr>
          <p:cNvPr id="35" name="TextBox 35"/>
          <p:cNvSpPr txBox="1"/>
          <p:nvPr/>
        </p:nvSpPr>
        <p:spPr>
          <a:xfrm>
            <a:off x="1116583" y="1731171"/>
            <a:ext cx="6326205" cy="803617"/>
          </a:xfrm>
          <a:prstGeom prst="rect">
            <a:avLst/>
          </a:prstGeom>
        </p:spPr>
        <p:txBody>
          <a:bodyPr lIns="0" tIns="0" rIns="0" bIns="0" rtlCol="0" anchor="t">
            <a:spAutoFit/>
          </a:bodyPr>
          <a:lstStyle/>
          <a:p>
            <a:pPr algn="l">
              <a:lnSpc>
                <a:spcPts val="6671"/>
              </a:lnSpc>
              <a:spcBef>
                <a:spcPct val="0"/>
              </a:spcBef>
            </a:pPr>
            <a:r>
              <a:rPr lang="en-US" sz="4765" b="1" spc="-185">
                <a:solidFill>
                  <a:srgbClr val="FF9ADB"/>
                </a:solidFill>
                <a:latin typeface="DM Sans Bold"/>
                <a:ea typeface="DM Sans Bold"/>
                <a:cs typeface="DM Sans Bold"/>
                <a:sym typeface="DM Sans Bold"/>
              </a:rPr>
              <a:t>FUTURE POTENTIAL OF</a:t>
            </a:r>
          </a:p>
        </p:txBody>
      </p:sp>
    </p:spTree>
  </p:cSld>
  <p:clrMapOvr>
    <a:masterClrMapping/>
  </p:clrMapOvr>
  <p:transition spd="slow">
    <p:push/>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AE9FF"/>
        </a:solidFill>
        <a:effectLst/>
      </p:bgPr>
    </p:bg>
    <p:spTree>
      <p:nvGrpSpPr>
        <p:cNvPr id="1" name=""/>
        <p:cNvGrpSpPr/>
        <p:nvPr/>
      </p:nvGrpSpPr>
      <p:grpSpPr>
        <a:xfrm>
          <a:off x="0" y="0"/>
          <a:ext cx="0" cy="0"/>
          <a:chOff x="0" y="0"/>
          <a:chExt cx="0" cy="0"/>
        </a:xfrm>
      </p:grpSpPr>
      <p:sp>
        <p:nvSpPr>
          <p:cNvPr id="2" name="Freeform 2"/>
          <p:cNvSpPr/>
          <p:nvPr/>
        </p:nvSpPr>
        <p:spPr>
          <a:xfrm>
            <a:off x="-222002" y="-221424"/>
            <a:ext cx="18685176" cy="10804102"/>
          </a:xfrm>
          <a:custGeom>
            <a:avLst/>
            <a:gdLst/>
            <a:ahLst/>
            <a:cxnLst/>
            <a:rect l="l" t="t" r="r" b="b"/>
            <a:pathLst>
              <a:path w="18685176" h="10804102">
                <a:moveTo>
                  <a:pt x="0" y="0"/>
                </a:moveTo>
                <a:lnTo>
                  <a:pt x="18685176" y="0"/>
                </a:lnTo>
                <a:lnTo>
                  <a:pt x="18685176" y="10804102"/>
                </a:lnTo>
                <a:lnTo>
                  <a:pt x="0" y="10804102"/>
                </a:lnTo>
                <a:lnTo>
                  <a:pt x="0" y="0"/>
                </a:lnTo>
                <a:close/>
              </a:path>
            </a:pathLst>
          </a:custGeom>
          <a:blipFill>
            <a:blip r:embed="rId2">
              <a:alphaModFix amt="31999"/>
              <a:extLst>
                <a:ext uri="{96DAC541-7B7A-43D3-8B79-37D633B846F1}">
                  <asvg:svgBlip xmlns:asvg="http://schemas.microsoft.com/office/drawing/2016/SVG/main" r:embed="rId3"/>
                </a:ext>
              </a:extLst>
            </a:blip>
            <a:stretch>
              <a:fillRect l="-1504" t="-41243" r="-1755" b="-37339"/>
            </a:stretch>
          </a:blipFill>
        </p:spPr>
      </p:sp>
      <p:grpSp>
        <p:nvGrpSpPr>
          <p:cNvPr id="3" name="Group 3"/>
          <p:cNvGrpSpPr/>
          <p:nvPr/>
        </p:nvGrpSpPr>
        <p:grpSpPr>
          <a:xfrm>
            <a:off x="7099604" y="1795806"/>
            <a:ext cx="4088792" cy="2299435"/>
            <a:chOff x="0" y="0"/>
            <a:chExt cx="5451722" cy="3065913"/>
          </a:xfrm>
        </p:grpSpPr>
        <p:grpSp>
          <p:nvGrpSpPr>
            <p:cNvPr id="4" name="Group 4"/>
            <p:cNvGrpSpPr/>
            <p:nvPr/>
          </p:nvGrpSpPr>
          <p:grpSpPr>
            <a:xfrm>
              <a:off x="0" y="170237"/>
              <a:ext cx="5451722" cy="2205947"/>
              <a:chOff x="0" y="0"/>
              <a:chExt cx="1076883" cy="435743"/>
            </a:xfrm>
          </p:grpSpPr>
          <p:sp>
            <p:nvSpPr>
              <p:cNvPr id="5" name="Freeform 5"/>
              <p:cNvSpPr/>
              <p:nvPr/>
            </p:nvSpPr>
            <p:spPr>
              <a:xfrm>
                <a:off x="0" y="0"/>
                <a:ext cx="1076883" cy="435743"/>
              </a:xfrm>
              <a:custGeom>
                <a:avLst/>
                <a:gdLst/>
                <a:ahLst/>
                <a:cxnLst/>
                <a:rect l="l" t="t" r="r" b="b"/>
                <a:pathLst>
                  <a:path w="1076883" h="435743">
                    <a:moveTo>
                      <a:pt x="0" y="0"/>
                    </a:moveTo>
                    <a:lnTo>
                      <a:pt x="1076883" y="0"/>
                    </a:lnTo>
                    <a:lnTo>
                      <a:pt x="1076883" y="435743"/>
                    </a:lnTo>
                    <a:lnTo>
                      <a:pt x="0" y="435743"/>
                    </a:lnTo>
                    <a:close/>
                  </a:path>
                </a:pathLst>
              </a:custGeom>
              <a:solidFill>
                <a:srgbClr val="FFFFFF"/>
              </a:solidFill>
            </p:spPr>
          </p:sp>
          <p:sp>
            <p:nvSpPr>
              <p:cNvPr id="6" name="TextBox 6"/>
              <p:cNvSpPr txBox="1"/>
              <p:nvPr/>
            </p:nvSpPr>
            <p:spPr>
              <a:xfrm>
                <a:off x="0" y="-38100"/>
                <a:ext cx="1076883" cy="473843"/>
              </a:xfrm>
              <a:prstGeom prst="rect">
                <a:avLst/>
              </a:prstGeom>
            </p:spPr>
            <p:txBody>
              <a:bodyPr lIns="50800" tIns="50800" rIns="50800" bIns="50800" rtlCol="0" anchor="ctr"/>
              <a:lstStyle/>
              <a:p>
                <a:pPr algn="ctr">
                  <a:lnSpc>
                    <a:spcPts val="2659"/>
                  </a:lnSpc>
                </a:pPr>
                <a:endParaRPr/>
              </a:p>
            </p:txBody>
          </p:sp>
        </p:grpSp>
        <p:sp>
          <p:nvSpPr>
            <p:cNvPr id="7" name="TextBox 7"/>
            <p:cNvSpPr txBox="1"/>
            <p:nvPr/>
          </p:nvSpPr>
          <p:spPr>
            <a:xfrm>
              <a:off x="78703" y="647700"/>
              <a:ext cx="5294316" cy="2418213"/>
            </a:xfrm>
            <a:prstGeom prst="rect">
              <a:avLst/>
            </a:prstGeom>
          </p:spPr>
          <p:txBody>
            <a:bodyPr lIns="0" tIns="0" rIns="0" bIns="0" rtlCol="0" anchor="t">
              <a:spAutoFit/>
            </a:bodyPr>
            <a:lstStyle/>
            <a:p>
              <a:pPr marL="0" lvl="0" indent="0" algn="ctr">
                <a:lnSpc>
                  <a:spcPts val="11117"/>
                </a:lnSpc>
                <a:spcBef>
                  <a:spcPct val="0"/>
                </a:spcBef>
              </a:pPr>
              <a:r>
                <a:rPr lang="en-US" sz="15023" b="1" spc="-826">
                  <a:solidFill>
                    <a:srgbClr val="661CAB"/>
                  </a:solidFill>
                  <a:latin typeface="Bebas Neue Bold"/>
                  <a:ea typeface="Bebas Neue Bold"/>
                  <a:cs typeface="Bebas Neue Bold"/>
                  <a:sym typeface="Bebas Neue Bold"/>
                </a:rPr>
                <a:t>IMPACT</a:t>
              </a:r>
            </a:p>
          </p:txBody>
        </p:sp>
      </p:grpSp>
      <p:sp>
        <p:nvSpPr>
          <p:cNvPr id="8" name="TextBox 8"/>
          <p:cNvSpPr txBox="1"/>
          <p:nvPr/>
        </p:nvSpPr>
        <p:spPr>
          <a:xfrm>
            <a:off x="4676521" y="5978227"/>
            <a:ext cx="8888129" cy="2318893"/>
          </a:xfrm>
          <a:prstGeom prst="rect">
            <a:avLst/>
          </a:prstGeom>
        </p:spPr>
        <p:txBody>
          <a:bodyPr lIns="0" tIns="0" rIns="0" bIns="0" rtlCol="0" anchor="t">
            <a:spAutoFit/>
          </a:bodyPr>
          <a:lstStyle/>
          <a:p>
            <a:pPr algn="ctr">
              <a:lnSpc>
                <a:spcPts val="4675"/>
              </a:lnSpc>
            </a:pPr>
            <a:r>
              <a:rPr lang="en-US" sz="2799">
                <a:solidFill>
                  <a:srgbClr val="000000"/>
                </a:solidFill>
                <a:latin typeface="DM Sans"/>
                <a:ea typeface="DM Sans"/>
                <a:cs typeface="DM Sans"/>
                <a:sym typeface="DM Sans"/>
              </a:rPr>
              <a:t>AI brings forth concerns such as workforce replacement, protection of personal data, and biased decision-making. This highlights the need for ethical AI design and strong regulatory guidelines.</a:t>
            </a:r>
          </a:p>
        </p:txBody>
      </p:sp>
      <p:sp>
        <p:nvSpPr>
          <p:cNvPr id="9" name="Freeform 9"/>
          <p:cNvSpPr/>
          <p:nvPr/>
        </p:nvSpPr>
        <p:spPr>
          <a:xfrm rot="3899053" flipH="1" flipV="1">
            <a:off x="-58014" y="1752024"/>
            <a:ext cx="5775683" cy="8229600"/>
          </a:xfrm>
          <a:custGeom>
            <a:avLst/>
            <a:gdLst/>
            <a:ahLst/>
            <a:cxnLst/>
            <a:rect l="l" t="t" r="r" b="b"/>
            <a:pathLst>
              <a:path w="5775683" h="8229600">
                <a:moveTo>
                  <a:pt x="5775683" y="8229600"/>
                </a:moveTo>
                <a:lnTo>
                  <a:pt x="0" y="8229600"/>
                </a:lnTo>
                <a:lnTo>
                  <a:pt x="0" y="0"/>
                </a:lnTo>
                <a:lnTo>
                  <a:pt x="5775683" y="0"/>
                </a:lnTo>
                <a:lnTo>
                  <a:pt x="5775683" y="8229600"/>
                </a:lnTo>
                <a:close/>
              </a:path>
            </a:pathLst>
          </a:custGeom>
          <a:blipFill>
            <a:blip r:embed="rId4"/>
            <a:stretch>
              <a:fillRect/>
            </a:stretch>
          </a:blipFill>
        </p:spPr>
      </p:sp>
      <p:sp>
        <p:nvSpPr>
          <p:cNvPr id="10" name="Freeform 10"/>
          <p:cNvSpPr/>
          <p:nvPr/>
        </p:nvSpPr>
        <p:spPr>
          <a:xfrm rot="8100000">
            <a:off x="12714611" y="3782339"/>
            <a:ext cx="5775683" cy="8229600"/>
          </a:xfrm>
          <a:custGeom>
            <a:avLst/>
            <a:gdLst/>
            <a:ahLst/>
            <a:cxnLst/>
            <a:rect l="l" t="t" r="r" b="b"/>
            <a:pathLst>
              <a:path w="5775683" h="8229600">
                <a:moveTo>
                  <a:pt x="0" y="0"/>
                </a:moveTo>
                <a:lnTo>
                  <a:pt x="5775683" y="0"/>
                </a:lnTo>
                <a:lnTo>
                  <a:pt x="5775683" y="8229600"/>
                </a:lnTo>
                <a:lnTo>
                  <a:pt x="0" y="8229600"/>
                </a:lnTo>
                <a:lnTo>
                  <a:pt x="0" y="0"/>
                </a:lnTo>
                <a:close/>
              </a:path>
            </a:pathLst>
          </a:custGeom>
          <a:blipFill>
            <a:blip r:embed="rId4"/>
            <a:stretch>
              <a:fillRect/>
            </a:stretch>
          </a:blipFill>
        </p:spPr>
      </p:sp>
      <p:sp>
        <p:nvSpPr>
          <p:cNvPr id="11" name="Freeform 11"/>
          <p:cNvSpPr/>
          <p:nvPr/>
        </p:nvSpPr>
        <p:spPr>
          <a:xfrm rot="-2700000">
            <a:off x="1208987" y="3978870"/>
            <a:ext cx="1957917" cy="1676466"/>
          </a:xfrm>
          <a:custGeom>
            <a:avLst/>
            <a:gdLst/>
            <a:ahLst/>
            <a:cxnLst/>
            <a:rect l="l" t="t" r="r" b="b"/>
            <a:pathLst>
              <a:path w="1957917" h="1676466">
                <a:moveTo>
                  <a:pt x="0" y="0"/>
                </a:moveTo>
                <a:lnTo>
                  <a:pt x="1957917" y="0"/>
                </a:lnTo>
                <a:lnTo>
                  <a:pt x="1957917" y="1676466"/>
                </a:lnTo>
                <a:lnTo>
                  <a:pt x="0" y="1676466"/>
                </a:lnTo>
                <a:lnTo>
                  <a:pt x="0" y="0"/>
                </a:lnTo>
                <a:close/>
              </a:path>
            </a:pathLst>
          </a:custGeom>
          <a:blipFill>
            <a:blip r:embed="rId5"/>
            <a:stretch>
              <a:fillRect/>
            </a:stretch>
          </a:blipFill>
        </p:spPr>
      </p:sp>
      <p:sp>
        <p:nvSpPr>
          <p:cNvPr id="12" name="Freeform 12"/>
          <p:cNvSpPr/>
          <p:nvPr/>
        </p:nvSpPr>
        <p:spPr>
          <a:xfrm rot="868698">
            <a:off x="13822118" y="1442193"/>
            <a:ext cx="1896123" cy="1623556"/>
          </a:xfrm>
          <a:custGeom>
            <a:avLst/>
            <a:gdLst/>
            <a:ahLst/>
            <a:cxnLst/>
            <a:rect l="l" t="t" r="r" b="b"/>
            <a:pathLst>
              <a:path w="1896123" h="1623556">
                <a:moveTo>
                  <a:pt x="0" y="0"/>
                </a:moveTo>
                <a:lnTo>
                  <a:pt x="1896123" y="0"/>
                </a:lnTo>
                <a:lnTo>
                  <a:pt x="1896123" y="1623556"/>
                </a:lnTo>
                <a:lnTo>
                  <a:pt x="0" y="1623556"/>
                </a:lnTo>
                <a:lnTo>
                  <a:pt x="0" y="0"/>
                </a:lnTo>
                <a:close/>
              </a:path>
            </a:pathLst>
          </a:custGeom>
          <a:blipFill>
            <a:blip r:embed="rId5"/>
            <a:stretch>
              <a:fillRect/>
            </a:stretch>
          </a:blipFill>
        </p:spPr>
      </p:sp>
      <p:sp>
        <p:nvSpPr>
          <p:cNvPr id="13" name="Freeform 13"/>
          <p:cNvSpPr/>
          <p:nvPr/>
        </p:nvSpPr>
        <p:spPr>
          <a:xfrm rot="-617979">
            <a:off x="-3544948" y="-1480780"/>
            <a:ext cx="6645893" cy="5981303"/>
          </a:xfrm>
          <a:custGeom>
            <a:avLst/>
            <a:gdLst/>
            <a:ahLst/>
            <a:cxnLst/>
            <a:rect l="l" t="t" r="r" b="b"/>
            <a:pathLst>
              <a:path w="6645893" h="5981303">
                <a:moveTo>
                  <a:pt x="0" y="0"/>
                </a:moveTo>
                <a:lnTo>
                  <a:pt x="6645892" y="0"/>
                </a:lnTo>
                <a:lnTo>
                  <a:pt x="6645892" y="5981303"/>
                </a:lnTo>
                <a:lnTo>
                  <a:pt x="0" y="5981303"/>
                </a:lnTo>
                <a:lnTo>
                  <a:pt x="0" y="0"/>
                </a:lnTo>
                <a:close/>
              </a:path>
            </a:pathLst>
          </a:custGeom>
          <a:blipFill>
            <a:blip r:embed="rId6"/>
            <a:stretch>
              <a:fillRect/>
            </a:stretch>
          </a:blipFill>
        </p:spPr>
      </p:sp>
      <p:sp>
        <p:nvSpPr>
          <p:cNvPr id="14" name="Freeform 14"/>
          <p:cNvSpPr/>
          <p:nvPr/>
        </p:nvSpPr>
        <p:spPr>
          <a:xfrm rot="3196794">
            <a:off x="16203073" y="-600968"/>
            <a:ext cx="6645893" cy="5981303"/>
          </a:xfrm>
          <a:custGeom>
            <a:avLst/>
            <a:gdLst/>
            <a:ahLst/>
            <a:cxnLst/>
            <a:rect l="l" t="t" r="r" b="b"/>
            <a:pathLst>
              <a:path w="6645893" h="5981303">
                <a:moveTo>
                  <a:pt x="0" y="0"/>
                </a:moveTo>
                <a:lnTo>
                  <a:pt x="6645893" y="0"/>
                </a:lnTo>
                <a:lnTo>
                  <a:pt x="6645893" y="5981304"/>
                </a:lnTo>
                <a:lnTo>
                  <a:pt x="0" y="5981304"/>
                </a:lnTo>
                <a:lnTo>
                  <a:pt x="0" y="0"/>
                </a:lnTo>
                <a:close/>
              </a:path>
            </a:pathLst>
          </a:custGeom>
          <a:blipFill>
            <a:blip r:embed="rId6"/>
            <a:stretch>
              <a:fillRect/>
            </a:stretch>
          </a:blipFill>
        </p:spPr>
      </p:sp>
      <p:grpSp>
        <p:nvGrpSpPr>
          <p:cNvPr id="15" name="Group 15"/>
          <p:cNvGrpSpPr/>
          <p:nvPr/>
        </p:nvGrpSpPr>
        <p:grpSpPr>
          <a:xfrm>
            <a:off x="8698575" y="5389298"/>
            <a:ext cx="844020" cy="208856"/>
            <a:chOff x="0" y="0"/>
            <a:chExt cx="1125361" cy="278475"/>
          </a:xfrm>
        </p:grpSpPr>
        <p:grpSp>
          <p:nvGrpSpPr>
            <p:cNvPr id="16" name="Group 16"/>
            <p:cNvGrpSpPr/>
            <p:nvPr/>
          </p:nvGrpSpPr>
          <p:grpSpPr>
            <a:xfrm>
              <a:off x="0" y="0"/>
              <a:ext cx="278475" cy="278475"/>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9ADB"/>
              </a:solidFill>
            </p:spPr>
          </p:sp>
          <p:sp>
            <p:nvSpPr>
              <p:cNvPr id="18" name="TextBox 18"/>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9" name="Group 19"/>
            <p:cNvGrpSpPr/>
            <p:nvPr/>
          </p:nvGrpSpPr>
          <p:grpSpPr>
            <a:xfrm>
              <a:off x="416011" y="0"/>
              <a:ext cx="278475" cy="278475"/>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2A9F1"/>
              </a:solidFill>
            </p:spPr>
          </p:sp>
          <p:sp>
            <p:nvSpPr>
              <p:cNvPr id="21" name="TextBox 21"/>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2" name="Group 22"/>
            <p:cNvGrpSpPr/>
            <p:nvPr/>
          </p:nvGrpSpPr>
          <p:grpSpPr>
            <a:xfrm>
              <a:off x="846886" y="0"/>
              <a:ext cx="278475" cy="278475"/>
              <a:chOff x="0" y="0"/>
              <a:chExt cx="812800" cy="812800"/>
            </a:xfrm>
          </p:grpSpPr>
          <p:sp>
            <p:nvSpPr>
              <p:cNvPr id="23" name="Freeform 2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83ECD"/>
              </a:solidFill>
            </p:spPr>
          </p:sp>
          <p:sp>
            <p:nvSpPr>
              <p:cNvPr id="24" name="TextBox 2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grpSp>
        <p:nvGrpSpPr>
          <p:cNvPr id="25" name="Group 25"/>
          <p:cNvGrpSpPr/>
          <p:nvPr/>
        </p:nvGrpSpPr>
        <p:grpSpPr>
          <a:xfrm>
            <a:off x="3987244" y="3642730"/>
            <a:ext cx="10313513" cy="905021"/>
            <a:chOff x="0" y="0"/>
            <a:chExt cx="13751350" cy="1206694"/>
          </a:xfrm>
        </p:grpSpPr>
        <p:grpSp>
          <p:nvGrpSpPr>
            <p:cNvPr id="26" name="Group 26"/>
            <p:cNvGrpSpPr/>
            <p:nvPr/>
          </p:nvGrpSpPr>
          <p:grpSpPr>
            <a:xfrm>
              <a:off x="340624" y="0"/>
              <a:ext cx="12998570" cy="1206694"/>
              <a:chOff x="0" y="0"/>
              <a:chExt cx="2769472" cy="257098"/>
            </a:xfrm>
          </p:grpSpPr>
          <p:sp>
            <p:nvSpPr>
              <p:cNvPr id="27" name="Freeform 27"/>
              <p:cNvSpPr/>
              <p:nvPr/>
            </p:nvSpPr>
            <p:spPr>
              <a:xfrm>
                <a:off x="0" y="0"/>
                <a:ext cx="2769472" cy="257098"/>
              </a:xfrm>
              <a:custGeom>
                <a:avLst/>
                <a:gdLst/>
                <a:ahLst/>
                <a:cxnLst/>
                <a:rect l="l" t="t" r="r" b="b"/>
                <a:pathLst>
                  <a:path w="2769472" h="257098">
                    <a:moveTo>
                      <a:pt x="0" y="0"/>
                    </a:moveTo>
                    <a:lnTo>
                      <a:pt x="2769472" y="0"/>
                    </a:lnTo>
                    <a:lnTo>
                      <a:pt x="2769472" y="257098"/>
                    </a:lnTo>
                    <a:lnTo>
                      <a:pt x="0" y="257098"/>
                    </a:lnTo>
                    <a:close/>
                  </a:path>
                </a:pathLst>
              </a:custGeom>
              <a:solidFill>
                <a:srgbClr val="883ECD"/>
              </a:solidFill>
            </p:spPr>
          </p:sp>
          <p:sp>
            <p:nvSpPr>
              <p:cNvPr id="28" name="TextBox 28"/>
              <p:cNvSpPr txBox="1"/>
              <p:nvPr/>
            </p:nvSpPr>
            <p:spPr>
              <a:xfrm>
                <a:off x="0" y="-38100"/>
                <a:ext cx="2769472" cy="295198"/>
              </a:xfrm>
              <a:prstGeom prst="rect">
                <a:avLst/>
              </a:prstGeom>
            </p:spPr>
            <p:txBody>
              <a:bodyPr lIns="50800" tIns="50800" rIns="50800" bIns="50800" rtlCol="0" anchor="ctr"/>
              <a:lstStyle/>
              <a:p>
                <a:pPr algn="l">
                  <a:lnSpc>
                    <a:spcPts val="2659"/>
                  </a:lnSpc>
                  <a:spcBef>
                    <a:spcPct val="0"/>
                  </a:spcBef>
                </a:pPr>
                <a:endParaRPr/>
              </a:p>
            </p:txBody>
          </p:sp>
        </p:grpSp>
        <p:sp>
          <p:nvSpPr>
            <p:cNvPr id="29" name="TextBox 29"/>
            <p:cNvSpPr txBox="1"/>
            <p:nvPr/>
          </p:nvSpPr>
          <p:spPr>
            <a:xfrm>
              <a:off x="0" y="39510"/>
              <a:ext cx="13751350" cy="1041950"/>
            </a:xfrm>
            <a:prstGeom prst="rect">
              <a:avLst/>
            </a:prstGeom>
          </p:spPr>
          <p:txBody>
            <a:bodyPr lIns="0" tIns="0" rIns="0" bIns="0" rtlCol="0" anchor="t">
              <a:spAutoFit/>
            </a:bodyPr>
            <a:lstStyle/>
            <a:p>
              <a:pPr algn="ctr">
                <a:lnSpc>
                  <a:spcPts val="6671"/>
                </a:lnSpc>
                <a:spcBef>
                  <a:spcPct val="0"/>
                </a:spcBef>
              </a:pPr>
              <a:r>
                <a:rPr lang="en-US" sz="4765" b="1" spc="-185">
                  <a:solidFill>
                    <a:srgbClr val="FF9ADB"/>
                  </a:solidFill>
                  <a:latin typeface="DM Sans Bold"/>
                  <a:ea typeface="DM Sans Bold"/>
                  <a:cs typeface="DM Sans Bold"/>
                  <a:sym typeface="DM Sans Bold"/>
                </a:rPr>
                <a:t>ETHICAL ISSUES AND CHALLENGES</a:t>
              </a:r>
            </a:p>
          </p:txBody>
        </p:sp>
      </p:grpSp>
      <p:sp>
        <p:nvSpPr>
          <p:cNvPr id="30" name="Freeform 30"/>
          <p:cNvSpPr/>
          <p:nvPr/>
        </p:nvSpPr>
        <p:spPr>
          <a:xfrm>
            <a:off x="-3082875" y="6251527"/>
            <a:ext cx="6664991" cy="5374993"/>
          </a:xfrm>
          <a:custGeom>
            <a:avLst/>
            <a:gdLst/>
            <a:ahLst/>
            <a:cxnLst/>
            <a:rect l="l" t="t" r="r" b="b"/>
            <a:pathLst>
              <a:path w="6664991" h="5374993">
                <a:moveTo>
                  <a:pt x="0" y="0"/>
                </a:moveTo>
                <a:lnTo>
                  <a:pt x="6664991" y="0"/>
                </a:lnTo>
                <a:lnTo>
                  <a:pt x="6664991" y="5374992"/>
                </a:lnTo>
                <a:lnTo>
                  <a:pt x="0" y="5374992"/>
                </a:lnTo>
                <a:lnTo>
                  <a:pt x="0" y="0"/>
                </a:lnTo>
                <a:close/>
              </a:path>
            </a:pathLst>
          </a:custGeom>
          <a:blipFill>
            <a:blip r:embed="rId7"/>
            <a:stretch>
              <a:fillRect/>
            </a:stretch>
          </a:blipFill>
        </p:spPr>
      </p:sp>
      <p:sp>
        <p:nvSpPr>
          <p:cNvPr id="31" name="Freeform 31"/>
          <p:cNvSpPr/>
          <p:nvPr/>
        </p:nvSpPr>
        <p:spPr>
          <a:xfrm flipH="1">
            <a:off x="14082040" y="6102052"/>
            <a:ext cx="6664991" cy="5374993"/>
          </a:xfrm>
          <a:custGeom>
            <a:avLst/>
            <a:gdLst/>
            <a:ahLst/>
            <a:cxnLst/>
            <a:rect l="l" t="t" r="r" b="b"/>
            <a:pathLst>
              <a:path w="6664991" h="5374993">
                <a:moveTo>
                  <a:pt x="6664991" y="0"/>
                </a:moveTo>
                <a:lnTo>
                  <a:pt x="0" y="0"/>
                </a:lnTo>
                <a:lnTo>
                  <a:pt x="0" y="5374992"/>
                </a:lnTo>
                <a:lnTo>
                  <a:pt x="6664991" y="5374992"/>
                </a:lnTo>
                <a:lnTo>
                  <a:pt x="6664991" y="0"/>
                </a:lnTo>
                <a:close/>
              </a:path>
            </a:pathLst>
          </a:custGeom>
          <a:blipFill>
            <a:blip r:embed="rId7"/>
            <a:stretch>
              <a:fillRect/>
            </a:stretch>
          </a:blipFill>
        </p:spPr>
      </p:sp>
    </p:spTree>
  </p:cSld>
  <p:clrMapOvr>
    <a:masterClrMapping/>
  </p:clrMapOvr>
  <p:transition spd="slow">
    <p:push/>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AE9FF"/>
        </a:solidFill>
        <a:effectLst/>
      </p:bgPr>
    </p:bg>
    <p:spTree>
      <p:nvGrpSpPr>
        <p:cNvPr id="1" name=""/>
        <p:cNvGrpSpPr/>
        <p:nvPr/>
      </p:nvGrpSpPr>
      <p:grpSpPr>
        <a:xfrm>
          <a:off x="0" y="0"/>
          <a:ext cx="0" cy="0"/>
          <a:chOff x="0" y="0"/>
          <a:chExt cx="0" cy="0"/>
        </a:xfrm>
      </p:grpSpPr>
      <p:sp>
        <p:nvSpPr>
          <p:cNvPr id="2" name="Freeform 2"/>
          <p:cNvSpPr/>
          <p:nvPr/>
        </p:nvSpPr>
        <p:spPr>
          <a:xfrm>
            <a:off x="-222002" y="-221424"/>
            <a:ext cx="18685176" cy="10804102"/>
          </a:xfrm>
          <a:custGeom>
            <a:avLst/>
            <a:gdLst/>
            <a:ahLst/>
            <a:cxnLst/>
            <a:rect l="l" t="t" r="r" b="b"/>
            <a:pathLst>
              <a:path w="18685176" h="10804102">
                <a:moveTo>
                  <a:pt x="0" y="0"/>
                </a:moveTo>
                <a:lnTo>
                  <a:pt x="18685176" y="0"/>
                </a:lnTo>
                <a:lnTo>
                  <a:pt x="18685176" y="10804102"/>
                </a:lnTo>
                <a:lnTo>
                  <a:pt x="0" y="10804102"/>
                </a:lnTo>
                <a:lnTo>
                  <a:pt x="0" y="0"/>
                </a:lnTo>
                <a:close/>
              </a:path>
            </a:pathLst>
          </a:custGeom>
          <a:blipFill>
            <a:blip r:embed="rId2">
              <a:alphaModFix amt="31999"/>
              <a:extLst>
                <a:ext uri="{96DAC541-7B7A-43D3-8B79-37D633B846F1}">
                  <asvg:svgBlip xmlns:asvg="http://schemas.microsoft.com/office/drawing/2016/SVG/main" r:embed="rId3"/>
                </a:ext>
              </a:extLst>
            </a:blip>
            <a:stretch>
              <a:fillRect l="-1504" t="-41243" r="-1755" b="-37339"/>
            </a:stretch>
          </a:blipFill>
        </p:spPr>
      </p:sp>
      <p:grpSp>
        <p:nvGrpSpPr>
          <p:cNvPr id="3" name="Group 3"/>
          <p:cNvGrpSpPr/>
          <p:nvPr/>
        </p:nvGrpSpPr>
        <p:grpSpPr>
          <a:xfrm>
            <a:off x="11660587" y="1644820"/>
            <a:ext cx="5598713" cy="2013885"/>
            <a:chOff x="0" y="0"/>
            <a:chExt cx="7464950" cy="2685180"/>
          </a:xfrm>
        </p:grpSpPr>
        <p:grpSp>
          <p:nvGrpSpPr>
            <p:cNvPr id="4" name="Group 4"/>
            <p:cNvGrpSpPr/>
            <p:nvPr/>
          </p:nvGrpSpPr>
          <p:grpSpPr>
            <a:xfrm>
              <a:off x="0" y="111170"/>
              <a:ext cx="7464950" cy="2151148"/>
              <a:chOff x="0" y="0"/>
              <a:chExt cx="1683514" cy="485132"/>
            </a:xfrm>
          </p:grpSpPr>
          <p:sp>
            <p:nvSpPr>
              <p:cNvPr id="5" name="Freeform 5"/>
              <p:cNvSpPr/>
              <p:nvPr/>
            </p:nvSpPr>
            <p:spPr>
              <a:xfrm>
                <a:off x="0" y="0"/>
                <a:ext cx="1683514" cy="485132"/>
              </a:xfrm>
              <a:custGeom>
                <a:avLst/>
                <a:gdLst/>
                <a:ahLst/>
                <a:cxnLst/>
                <a:rect l="l" t="t" r="r" b="b"/>
                <a:pathLst>
                  <a:path w="1683514" h="485132">
                    <a:moveTo>
                      <a:pt x="0" y="0"/>
                    </a:moveTo>
                    <a:lnTo>
                      <a:pt x="1683514" y="0"/>
                    </a:lnTo>
                    <a:lnTo>
                      <a:pt x="1683514" y="485132"/>
                    </a:lnTo>
                    <a:lnTo>
                      <a:pt x="0" y="485132"/>
                    </a:lnTo>
                    <a:close/>
                  </a:path>
                </a:pathLst>
              </a:custGeom>
              <a:solidFill>
                <a:srgbClr val="FFFFFF"/>
              </a:solidFill>
            </p:spPr>
          </p:sp>
          <p:sp>
            <p:nvSpPr>
              <p:cNvPr id="6" name="TextBox 6"/>
              <p:cNvSpPr txBox="1"/>
              <p:nvPr/>
            </p:nvSpPr>
            <p:spPr>
              <a:xfrm>
                <a:off x="0" y="-38100"/>
                <a:ext cx="1683514" cy="523232"/>
              </a:xfrm>
              <a:prstGeom prst="rect">
                <a:avLst/>
              </a:prstGeom>
            </p:spPr>
            <p:txBody>
              <a:bodyPr lIns="48647" tIns="48647" rIns="48647" bIns="48647" rtlCol="0" anchor="ctr"/>
              <a:lstStyle/>
              <a:p>
                <a:pPr algn="ctr">
                  <a:lnSpc>
                    <a:spcPts val="2659"/>
                  </a:lnSpc>
                </a:pPr>
                <a:endParaRPr/>
              </a:p>
            </p:txBody>
          </p:sp>
        </p:grpSp>
        <p:sp>
          <p:nvSpPr>
            <p:cNvPr id="7" name="TextBox 7"/>
            <p:cNvSpPr txBox="1"/>
            <p:nvPr/>
          </p:nvSpPr>
          <p:spPr>
            <a:xfrm>
              <a:off x="123238" y="447675"/>
              <a:ext cx="7205653" cy="2237505"/>
            </a:xfrm>
            <a:prstGeom prst="rect">
              <a:avLst/>
            </a:prstGeom>
          </p:spPr>
          <p:txBody>
            <a:bodyPr lIns="0" tIns="0" rIns="0" bIns="0" rtlCol="0" anchor="t">
              <a:spAutoFit/>
            </a:bodyPr>
            <a:lstStyle/>
            <a:p>
              <a:pPr marL="0" lvl="0" indent="0" algn="r">
                <a:lnSpc>
                  <a:spcPts val="10921"/>
                </a:lnSpc>
              </a:pPr>
              <a:r>
                <a:rPr lang="en-US" sz="13158" b="1" spc="-723">
                  <a:solidFill>
                    <a:srgbClr val="661CAB"/>
                  </a:solidFill>
                  <a:latin typeface="Bebas Neue Bold"/>
                  <a:ea typeface="Bebas Neue Bold"/>
                  <a:cs typeface="Bebas Neue Bold"/>
                  <a:sym typeface="Bebas Neue Bold"/>
                </a:rPr>
                <a:t>CONCLUSION</a:t>
              </a:r>
            </a:p>
          </p:txBody>
        </p:sp>
      </p:grpSp>
      <p:sp>
        <p:nvSpPr>
          <p:cNvPr id="8" name="Freeform 8"/>
          <p:cNvSpPr/>
          <p:nvPr/>
        </p:nvSpPr>
        <p:spPr>
          <a:xfrm flipH="1" flipV="1">
            <a:off x="13854541" y="4853626"/>
            <a:ext cx="7424530" cy="6120103"/>
          </a:xfrm>
          <a:custGeom>
            <a:avLst/>
            <a:gdLst/>
            <a:ahLst/>
            <a:cxnLst/>
            <a:rect l="l" t="t" r="r" b="b"/>
            <a:pathLst>
              <a:path w="7424530" h="6120103">
                <a:moveTo>
                  <a:pt x="7424530" y="6120103"/>
                </a:moveTo>
                <a:lnTo>
                  <a:pt x="0" y="6120103"/>
                </a:lnTo>
                <a:lnTo>
                  <a:pt x="0" y="0"/>
                </a:lnTo>
                <a:lnTo>
                  <a:pt x="7424530" y="0"/>
                </a:lnTo>
                <a:lnTo>
                  <a:pt x="7424530" y="6120103"/>
                </a:lnTo>
                <a:close/>
              </a:path>
            </a:pathLst>
          </a:custGeom>
          <a:blipFill>
            <a:blip r:embed="rId4"/>
            <a:stretch>
              <a:fillRect t="-72856"/>
            </a:stretch>
          </a:blipFill>
        </p:spPr>
      </p:sp>
      <p:sp>
        <p:nvSpPr>
          <p:cNvPr id="9" name="Freeform 9"/>
          <p:cNvSpPr/>
          <p:nvPr/>
        </p:nvSpPr>
        <p:spPr>
          <a:xfrm>
            <a:off x="-1305389" y="1133128"/>
            <a:ext cx="2610778" cy="2234134"/>
          </a:xfrm>
          <a:custGeom>
            <a:avLst/>
            <a:gdLst/>
            <a:ahLst/>
            <a:cxnLst/>
            <a:rect l="l" t="t" r="r" b="b"/>
            <a:pathLst>
              <a:path w="2610778" h="2234134">
                <a:moveTo>
                  <a:pt x="0" y="0"/>
                </a:moveTo>
                <a:lnTo>
                  <a:pt x="2610778" y="0"/>
                </a:lnTo>
                <a:lnTo>
                  <a:pt x="2610778" y="2234134"/>
                </a:lnTo>
                <a:lnTo>
                  <a:pt x="0" y="2234134"/>
                </a:lnTo>
                <a:lnTo>
                  <a:pt x="0" y="0"/>
                </a:lnTo>
                <a:close/>
              </a:path>
            </a:pathLst>
          </a:custGeom>
          <a:blipFill>
            <a:blip r:embed="rId5"/>
            <a:stretch>
              <a:fillRect/>
            </a:stretch>
          </a:blipFill>
        </p:spPr>
      </p:sp>
      <p:grpSp>
        <p:nvGrpSpPr>
          <p:cNvPr id="10" name="Group 10"/>
          <p:cNvGrpSpPr/>
          <p:nvPr/>
        </p:nvGrpSpPr>
        <p:grpSpPr>
          <a:xfrm>
            <a:off x="1028700" y="1028700"/>
            <a:ext cx="844020" cy="208856"/>
            <a:chOff x="0" y="0"/>
            <a:chExt cx="1125361" cy="278475"/>
          </a:xfrm>
        </p:grpSpPr>
        <p:grpSp>
          <p:nvGrpSpPr>
            <p:cNvPr id="11" name="Group 11"/>
            <p:cNvGrpSpPr/>
            <p:nvPr/>
          </p:nvGrpSpPr>
          <p:grpSpPr>
            <a:xfrm>
              <a:off x="0" y="0"/>
              <a:ext cx="278475" cy="278475"/>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9ADB"/>
              </a:solidFill>
            </p:spPr>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416011" y="0"/>
              <a:ext cx="278475" cy="278475"/>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2A9F1"/>
              </a:solidFill>
            </p:spPr>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7" name="Group 17"/>
            <p:cNvGrpSpPr/>
            <p:nvPr/>
          </p:nvGrpSpPr>
          <p:grpSpPr>
            <a:xfrm>
              <a:off x="846886" y="0"/>
              <a:ext cx="278475" cy="278475"/>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83ECD"/>
              </a:solidFill>
            </p:spPr>
          </p:sp>
          <p:sp>
            <p:nvSpPr>
              <p:cNvPr id="19" name="TextBox 19"/>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sp>
        <p:nvSpPr>
          <p:cNvPr id="20" name="Freeform 20"/>
          <p:cNvSpPr/>
          <p:nvPr/>
        </p:nvSpPr>
        <p:spPr>
          <a:xfrm flipH="1">
            <a:off x="-1669097" y="1644820"/>
            <a:ext cx="11386002" cy="8229600"/>
          </a:xfrm>
          <a:custGeom>
            <a:avLst/>
            <a:gdLst/>
            <a:ahLst/>
            <a:cxnLst/>
            <a:rect l="l" t="t" r="r" b="b"/>
            <a:pathLst>
              <a:path w="11386002" h="8229600">
                <a:moveTo>
                  <a:pt x="11386002" y="0"/>
                </a:moveTo>
                <a:lnTo>
                  <a:pt x="0" y="0"/>
                </a:lnTo>
                <a:lnTo>
                  <a:pt x="0" y="8229600"/>
                </a:lnTo>
                <a:lnTo>
                  <a:pt x="11386002" y="8229600"/>
                </a:lnTo>
                <a:lnTo>
                  <a:pt x="11386002" y="0"/>
                </a:lnTo>
                <a:close/>
              </a:path>
            </a:pathLst>
          </a:custGeom>
          <a:blipFill>
            <a:blip r:embed="rId6"/>
            <a:stretch>
              <a:fillRect/>
            </a:stretch>
          </a:blipFill>
        </p:spPr>
      </p:sp>
      <p:sp>
        <p:nvSpPr>
          <p:cNvPr id="21" name="Freeform 21"/>
          <p:cNvSpPr/>
          <p:nvPr/>
        </p:nvSpPr>
        <p:spPr>
          <a:xfrm>
            <a:off x="7439336" y="1644820"/>
            <a:ext cx="3409329" cy="2917481"/>
          </a:xfrm>
          <a:custGeom>
            <a:avLst/>
            <a:gdLst/>
            <a:ahLst/>
            <a:cxnLst/>
            <a:rect l="l" t="t" r="r" b="b"/>
            <a:pathLst>
              <a:path w="3409329" h="2917481">
                <a:moveTo>
                  <a:pt x="0" y="0"/>
                </a:moveTo>
                <a:lnTo>
                  <a:pt x="3409328" y="0"/>
                </a:lnTo>
                <a:lnTo>
                  <a:pt x="3409328" y="2917481"/>
                </a:lnTo>
                <a:lnTo>
                  <a:pt x="0" y="2917481"/>
                </a:lnTo>
                <a:lnTo>
                  <a:pt x="0" y="0"/>
                </a:lnTo>
                <a:close/>
              </a:path>
            </a:pathLst>
          </a:custGeom>
          <a:blipFill>
            <a:blip r:embed="rId5"/>
            <a:stretch>
              <a:fillRect/>
            </a:stretch>
          </a:blipFill>
        </p:spPr>
      </p:sp>
      <p:sp>
        <p:nvSpPr>
          <p:cNvPr id="22" name="TextBox 22"/>
          <p:cNvSpPr txBox="1"/>
          <p:nvPr/>
        </p:nvSpPr>
        <p:spPr>
          <a:xfrm>
            <a:off x="10419911" y="4088722"/>
            <a:ext cx="6839389" cy="2950562"/>
          </a:xfrm>
          <a:prstGeom prst="rect">
            <a:avLst/>
          </a:prstGeom>
        </p:spPr>
        <p:txBody>
          <a:bodyPr lIns="0" tIns="0" rIns="0" bIns="0" rtlCol="0" anchor="t">
            <a:spAutoFit/>
          </a:bodyPr>
          <a:lstStyle/>
          <a:p>
            <a:pPr algn="r">
              <a:lnSpc>
                <a:spcPts val="3920"/>
              </a:lnSpc>
            </a:pPr>
            <a:r>
              <a:rPr lang="en-US" sz="2435">
                <a:solidFill>
                  <a:srgbClr val="000000"/>
                </a:solidFill>
                <a:latin typeface="DM Sans"/>
                <a:ea typeface="DM Sans"/>
                <a:cs typeface="DM Sans"/>
                <a:sym typeface="DM Sans"/>
              </a:rPr>
              <a:t>Artificial Intelligence has become an inseparable part of modern life, delivering significant advantages while also presenting obstacles. Its future promises great advancements in industries, scientific research, and everyday convenience.</a:t>
            </a:r>
          </a:p>
        </p:txBody>
      </p:sp>
      <p:sp>
        <p:nvSpPr>
          <p:cNvPr id="23" name="TextBox 23"/>
          <p:cNvSpPr txBox="1"/>
          <p:nvPr/>
        </p:nvSpPr>
        <p:spPr>
          <a:xfrm>
            <a:off x="10434847" y="7469301"/>
            <a:ext cx="6839389" cy="1459509"/>
          </a:xfrm>
          <a:prstGeom prst="rect">
            <a:avLst/>
          </a:prstGeom>
        </p:spPr>
        <p:txBody>
          <a:bodyPr lIns="0" tIns="0" rIns="0" bIns="0" rtlCol="0" anchor="t">
            <a:spAutoFit/>
          </a:bodyPr>
          <a:lstStyle/>
          <a:p>
            <a:pPr algn="r">
              <a:lnSpc>
                <a:spcPts val="3920"/>
              </a:lnSpc>
            </a:pPr>
            <a:r>
              <a:rPr lang="en-US" sz="2435">
                <a:solidFill>
                  <a:srgbClr val="000000"/>
                </a:solidFill>
                <a:latin typeface="DM Sans"/>
                <a:ea typeface="DM Sans"/>
                <a:cs typeface="DM Sans"/>
                <a:sym typeface="DM Sans"/>
              </a:rPr>
              <a:t>As AI continues to progress, prioritizing ethics and responsible application will be essential in creating a better future for society</a:t>
            </a:r>
          </a:p>
        </p:txBody>
      </p:sp>
      <p:sp>
        <p:nvSpPr>
          <p:cNvPr id="24" name="Freeform 24"/>
          <p:cNvSpPr/>
          <p:nvPr/>
        </p:nvSpPr>
        <p:spPr>
          <a:xfrm flipH="1" flipV="1">
            <a:off x="863390" y="-408289"/>
            <a:ext cx="7424530" cy="6120103"/>
          </a:xfrm>
          <a:custGeom>
            <a:avLst/>
            <a:gdLst/>
            <a:ahLst/>
            <a:cxnLst/>
            <a:rect l="l" t="t" r="r" b="b"/>
            <a:pathLst>
              <a:path w="7424530" h="6120103">
                <a:moveTo>
                  <a:pt x="7424530" y="6120103"/>
                </a:moveTo>
                <a:lnTo>
                  <a:pt x="0" y="6120103"/>
                </a:lnTo>
                <a:lnTo>
                  <a:pt x="0" y="0"/>
                </a:lnTo>
                <a:lnTo>
                  <a:pt x="7424530" y="0"/>
                </a:lnTo>
                <a:lnTo>
                  <a:pt x="7424530" y="6120103"/>
                </a:lnTo>
                <a:close/>
              </a:path>
            </a:pathLst>
          </a:custGeom>
          <a:blipFill>
            <a:blip r:embed="rId4"/>
            <a:stretch>
              <a:fillRect t="-72856"/>
            </a:stretch>
          </a:blipFill>
        </p:spPr>
      </p:sp>
    </p:spTree>
  </p:cSld>
  <p:clrMapOvr>
    <a:masterClrMapping/>
  </p:clrMapOvr>
  <p:transition spd="slow">
    <p:push/>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475</Words>
  <Application>Microsoft Office PowerPoint</Application>
  <PresentationFormat>사용자 지정</PresentationFormat>
  <Paragraphs>47</Paragraphs>
  <Slides>10</Slides>
  <Notes>0</Notes>
  <HiddenSlides>0</HiddenSlides>
  <MMClips>0</MMClips>
  <ScaleCrop>false</ScaleCrop>
  <HeadingPairs>
    <vt:vector size="6" baseType="variant">
      <vt:variant>
        <vt:lpstr>사용한 글꼴</vt:lpstr>
      </vt:variant>
      <vt:variant>
        <vt:i4>6</vt:i4>
      </vt:variant>
      <vt:variant>
        <vt:lpstr>테마</vt:lpstr>
      </vt:variant>
      <vt:variant>
        <vt:i4>1</vt:i4>
      </vt:variant>
      <vt:variant>
        <vt:lpstr>슬라이드 제목</vt:lpstr>
      </vt:variant>
      <vt:variant>
        <vt:i4>10</vt:i4>
      </vt:variant>
    </vt:vector>
  </HeadingPairs>
  <TitlesOfParts>
    <vt:vector size="17" baseType="lpstr">
      <vt:lpstr>Bebas Neue Bold</vt:lpstr>
      <vt:lpstr>Arial</vt:lpstr>
      <vt:lpstr>DM Sans Italics</vt:lpstr>
      <vt:lpstr>DM Sans</vt:lpstr>
      <vt:lpstr>Calibri</vt:lpstr>
      <vt:lpstr>DM Sans Bold</vt:lpstr>
      <vt:lpstr>Office Theme</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Purple Playful Artificial Intelligence Presentation</dc:title>
  <cp:lastModifiedBy>규성 김</cp:lastModifiedBy>
  <cp:revision>5</cp:revision>
  <dcterms:created xsi:type="dcterms:W3CDTF">2006-08-16T00:00:00Z</dcterms:created>
  <dcterms:modified xsi:type="dcterms:W3CDTF">2026-02-06T09:51:02Z</dcterms:modified>
  <dc:identifier>DAG-7SUtJ44</dc:identifier>
</cp:coreProperties>
</file>